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68" r:id="rId4"/>
    <p:sldId id="269" r:id="rId5"/>
    <p:sldId id="258" r:id="rId6"/>
    <p:sldId id="260" r:id="rId7"/>
    <p:sldId id="267" r:id="rId8"/>
    <p:sldId id="259" r:id="rId9"/>
    <p:sldId id="264" r:id="rId10"/>
    <p:sldId id="265" r:id="rId11"/>
    <p:sldId id="266" r:id="rId12"/>
    <p:sldId id="270" r:id="rId13"/>
    <p:sldId id="275" r:id="rId14"/>
    <p:sldId id="277" r:id="rId15"/>
    <p:sldId id="274" r:id="rId16"/>
    <p:sldId id="276" r:id="rId17"/>
    <p:sldId id="278" r:id="rId18"/>
    <p:sldId id="280" r:id="rId19"/>
    <p:sldId id="281" r:id="rId20"/>
    <p:sldId id="279" r:id="rId21"/>
    <p:sldId id="271" r:id="rId22"/>
    <p:sldId id="284" r:id="rId23"/>
    <p:sldId id="282" r:id="rId24"/>
    <p:sldId id="283" r:id="rId25"/>
    <p:sldId id="272" r:id="rId26"/>
    <p:sldId id="286" r:id="rId27"/>
    <p:sldId id="285" r:id="rId28"/>
    <p:sldId id="287" r:id="rId29"/>
    <p:sldId id="288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551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等深淺樣式 2 - 輔色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FF9BA51-5674-437C-B80E-67C5AE880CF9}" type="doc">
      <dgm:prSet loTypeId="urn:microsoft.com/office/officeart/2005/8/layout/process1" loCatId="process" qsTypeId="urn:microsoft.com/office/officeart/2005/8/quickstyle/simple1" qsCatId="simple" csTypeId="urn:microsoft.com/office/officeart/2005/8/colors/accent1_2" csCatId="accent1" phldr="1"/>
      <dgm:spPr/>
    </dgm:pt>
    <dgm:pt modelId="{4F27DEC2-47EA-49DD-814D-5194B726A27D}">
      <dgm:prSet phldrT="[文字]"/>
      <dgm:spPr/>
      <dgm:t>
        <a:bodyPr/>
        <a:lstStyle/>
        <a:p>
          <a:r>
            <a:rPr lang="zh-TW" altLang="en-US" dirty="0"/>
            <a:t>原始</a:t>
          </a:r>
          <a:endParaRPr lang="en-US" altLang="zh-TW" dirty="0"/>
        </a:p>
        <a:p>
          <a:r>
            <a:rPr lang="zh-TW" altLang="en-US" dirty="0"/>
            <a:t>訓練資料</a:t>
          </a:r>
        </a:p>
      </dgm:t>
    </dgm:pt>
    <dgm:pt modelId="{990EBCDB-ADBB-4D04-8008-ADB9671D844A}" type="parTrans" cxnId="{B921DB32-EC29-4E50-9EBE-2A38EF9FC3EE}">
      <dgm:prSet/>
      <dgm:spPr/>
      <dgm:t>
        <a:bodyPr/>
        <a:lstStyle/>
        <a:p>
          <a:endParaRPr lang="zh-TW" altLang="en-US"/>
        </a:p>
      </dgm:t>
    </dgm:pt>
    <dgm:pt modelId="{90A5670D-B7FF-478D-BE54-FF3C93C21FF3}" type="sibTrans" cxnId="{B921DB32-EC29-4E50-9EBE-2A38EF9FC3EE}">
      <dgm:prSet/>
      <dgm:spPr/>
      <dgm:t>
        <a:bodyPr/>
        <a:lstStyle/>
        <a:p>
          <a:endParaRPr lang="zh-TW" altLang="en-US"/>
        </a:p>
      </dgm:t>
    </dgm:pt>
    <dgm:pt modelId="{733D47B4-2E48-48C0-A6FA-436D5F2BBBB1}">
      <dgm:prSet phldrT="[文字]"/>
      <dgm:spPr/>
      <dgm:t>
        <a:bodyPr/>
        <a:lstStyle/>
        <a:p>
          <a:r>
            <a:rPr lang="zh-TW" altLang="en-US" dirty="0"/>
            <a:t>製作</a:t>
          </a:r>
          <a:endParaRPr lang="en-US" altLang="zh-TW" dirty="0"/>
        </a:p>
        <a:p>
          <a:r>
            <a:rPr lang="en-US" altLang="zh-TW" dirty="0"/>
            <a:t>Dataset</a:t>
          </a:r>
          <a:r>
            <a:rPr lang="zh-TW" altLang="en-US" dirty="0"/>
            <a:t>、</a:t>
          </a:r>
          <a:r>
            <a:rPr lang="en-US" altLang="zh-TW" dirty="0" err="1"/>
            <a:t>Dataloader</a:t>
          </a:r>
          <a:endParaRPr lang="zh-TW" altLang="en-US" dirty="0"/>
        </a:p>
      </dgm:t>
    </dgm:pt>
    <dgm:pt modelId="{CC435D12-29EB-4D92-8F28-E8BB15978021}" type="parTrans" cxnId="{E91CA911-00AC-4851-80F0-D4008C83017E}">
      <dgm:prSet/>
      <dgm:spPr/>
      <dgm:t>
        <a:bodyPr/>
        <a:lstStyle/>
        <a:p>
          <a:endParaRPr lang="zh-TW" altLang="en-US"/>
        </a:p>
      </dgm:t>
    </dgm:pt>
    <dgm:pt modelId="{85A3D947-BE04-4AF3-8224-518EDC472DC2}" type="sibTrans" cxnId="{E91CA911-00AC-4851-80F0-D4008C83017E}">
      <dgm:prSet/>
      <dgm:spPr/>
      <dgm:t>
        <a:bodyPr/>
        <a:lstStyle/>
        <a:p>
          <a:endParaRPr lang="zh-TW" altLang="en-US"/>
        </a:p>
      </dgm:t>
    </dgm:pt>
    <dgm:pt modelId="{353E5F15-51F8-4724-A3E8-0A7701CAA90F}">
      <dgm:prSet phldrT="[文字]"/>
      <dgm:spPr/>
      <dgm:t>
        <a:bodyPr/>
        <a:lstStyle/>
        <a:p>
          <a:r>
            <a:rPr lang="zh-TW" altLang="en-US" dirty="0"/>
            <a:t>轉換成</a:t>
          </a:r>
          <a:endParaRPr lang="en-US" altLang="zh-TW" dirty="0"/>
        </a:p>
        <a:p>
          <a:r>
            <a:rPr lang="zh-TW" altLang="en-US" dirty="0"/>
            <a:t>輸入特徵</a:t>
          </a:r>
        </a:p>
      </dgm:t>
    </dgm:pt>
    <dgm:pt modelId="{6ABE1A36-0BA2-45E7-90E9-FE9B5B9A9543}" type="parTrans" cxnId="{DE6850F5-D932-46AA-85F1-09EB6AF2E73F}">
      <dgm:prSet/>
      <dgm:spPr/>
      <dgm:t>
        <a:bodyPr/>
        <a:lstStyle/>
        <a:p>
          <a:endParaRPr lang="zh-TW" altLang="en-US"/>
        </a:p>
      </dgm:t>
    </dgm:pt>
    <dgm:pt modelId="{42F0298F-5B18-4EE1-9961-D1E64DB68464}" type="sibTrans" cxnId="{DE6850F5-D932-46AA-85F1-09EB6AF2E73F}">
      <dgm:prSet/>
      <dgm:spPr/>
      <dgm:t>
        <a:bodyPr/>
        <a:lstStyle/>
        <a:p>
          <a:endParaRPr lang="zh-TW" altLang="en-US"/>
        </a:p>
      </dgm:t>
    </dgm:pt>
    <dgm:pt modelId="{486E4024-A2CA-4403-AA0E-611E7AA5C8D2}">
      <dgm:prSet phldrT="[文字]"/>
      <dgm:spPr/>
      <dgm:t>
        <a:bodyPr/>
        <a:lstStyle/>
        <a:p>
          <a:r>
            <a:rPr lang="zh-TW" altLang="en-US" dirty="0"/>
            <a:t>模型建構</a:t>
          </a:r>
        </a:p>
      </dgm:t>
    </dgm:pt>
    <dgm:pt modelId="{1356852C-E117-4BBB-8291-F34A31C7FF8C}" type="parTrans" cxnId="{149E6456-E4A7-492B-A61B-562E4A3B9F8B}">
      <dgm:prSet/>
      <dgm:spPr/>
      <dgm:t>
        <a:bodyPr/>
        <a:lstStyle/>
        <a:p>
          <a:endParaRPr lang="zh-TW" altLang="en-US"/>
        </a:p>
      </dgm:t>
    </dgm:pt>
    <dgm:pt modelId="{EC5F2746-D601-4DC1-9FA1-223AE4ED3BD9}" type="sibTrans" cxnId="{149E6456-E4A7-492B-A61B-562E4A3B9F8B}">
      <dgm:prSet/>
      <dgm:spPr/>
      <dgm:t>
        <a:bodyPr/>
        <a:lstStyle/>
        <a:p>
          <a:endParaRPr lang="zh-TW" altLang="en-US"/>
        </a:p>
      </dgm:t>
    </dgm:pt>
    <dgm:pt modelId="{917F9690-91D7-4712-91AD-9CCA0E1F03E7}">
      <dgm:prSet phldrT="[文字]"/>
      <dgm:spPr/>
      <dgm:t>
        <a:bodyPr/>
        <a:lstStyle/>
        <a:p>
          <a:r>
            <a:rPr lang="zh-TW" altLang="en-US" dirty="0"/>
            <a:t>訓練、</a:t>
          </a:r>
          <a:endParaRPr lang="en-US" altLang="zh-TW" dirty="0"/>
        </a:p>
        <a:p>
          <a:r>
            <a:rPr lang="zh-TW" altLang="en-US" dirty="0"/>
            <a:t>調整參數</a:t>
          </a:r>
        </a:p>
      </dgm:t>
    </dgm:pt>
    <dgm:pt modelId="{3EC7AF92-53F3-4172-B2B6-02747C40B456}" type="parTrans" cxnId="{BF93E855-EC9C-4520-8987-54B21A0A49BF}">
      <dgm:prSet/>
      <dgm:spPr/>
      <dgm:t>
        <a:bodyPr/>
        <a:lstStyle/>
        <a:p>
          <a:endParaRPr lang="zh-TW" altLang="en-US"/>
        </a:p>
      </dgm:t>
    </dgm:pt>
    <dgm:pt modelId="{0BEDCEE5-57B0-4FA5-83B2-609B238F17DF}" type="sibTrans" cxnId="{BF93E855-EC9C-4520-8987-54B21A0A49BF}">
      <dgm:prSet/>
      <dgm:spPr/>
      <dgm:t>
        <a:bodyPr/>
        <a:lstStyle/>
        <a:p>
          <a:endParaRPr lang="zh-TW" altLang="en-US"/>
        </a:p>
      </dgm:t>
    </dgm:pt>
    <dgm:pt modelId="{7206210D-55DD-4237-B2F8-6603AE4E0EAA}" type="pres">
      <dgm:prSet presAssocID="{CFF9BA51-5674-437C-B80E-67C5AE880CF9}" presName="Name0" presStyleCnt="0">
        <dgm:presLayoutVars>
          <dgm:dir/>
          <dgm:resizeHandles val="exact"/>
        </dgm:presLayoutVars>
      </dgm:prSet>
      <dgm:spPr/>
    </dgm:pt>
    <dgm:pt modelId="{CC29A860-9DE5-4B6D-BB87-BCB7CFA5DC52}" type="pres">
      <dgm:prSet presAssocID="{4F27DEC2-47EA-49DD-814D-5194B726A27D}" presName="node" presStyleLbl="node1" presStyleIdx="0" presStyleCnt="5">
        <dgm:presLayoutVars>
          <dgm:bulletEnabled val="1"/>
        </dgm:presLayoutVars>
      </dgm:prSet>
      <dgm:spPr/>
    </dgm:pt>
    <dgm:pt modelId="{73810B4F-4293-4F1E-B500-CCB2F4B15A28}" type="pres">
      <dgm:prSet presAssocID="{90A5670D-B7FF-478D-BE54-FF3C93C21FF3}" presName="sibTrans" presStyleLbl="sibTrans2D1" presStyleIdx="0" presStyleCnt="4"/>
      <dgm:spPr/>
    </dgm:pt>
    <dgm:pt modelId="{98951F8B-8921-4762-8760-072F1E052902}" type="pres">
      <dgm:prSet presAssocID="{90A5670D-B7FF-478D-BE54-FF3C93C21FF3}" presName="connectorText" presStyleLbl="sibTrans2D1" presStyleIdx="0" presStyleCnt="4"/>
      <dgm:spPr/>
    </dgm:pt>
    <dgm:pt modelId="{72E90AA4-776D-42E7-B483-BF1EF76DF4A2}" type="pres">
      <dgm:prSet presAssocID="{353E5F15-51F8-4724-A3E8-0A7701CAA90F}" presName="node" presStyleLbl="node1" presStyleIdx="1" presStyleCnt="5">
        <dgm:presLayoutVars>
          <dgm:bulletEnabled val="1"/>
        </dgm:presLayoutVars>
      </dgm:prSet>
      <dgm:spPr/>
    </dgm:pt>
    <dgm:pt modelId="{D4027F50-7B05-41BB-B015-8A9BAD461CA5}" type="pres">
      <dgm:prSet presAssocID="{42F0298F-5B18-4EE1-9961-D1E64DB68464}" presName="sibTrans" presStyleLbl="sibTrans2D1" presStyleIdx="1" presStyleCnt="4"/>
      <dgm:spPr/>
    </dgm:pt>
    <dgm:pt modelId="{13E947FF-8421-4DCF-B3F6-C094E8C4EA67}" type="pres">
      <dgm:prSet presAssocID="{42F0298F-5B18-4EE1-9961-D1E64DB68464}" presName="connectorText" presStyleLbl="sibTrans2D1" presStyleIdx="1" presStyleCnt="4"/>
      <dgm:spPr/>
    </dgm:pt>
    <dgm:pt modelId="{A43D1A6E-DB28-4B68-90F7-C8DF6CF49DE3}" type="pres">
      <dgm:prSet presAssocID="{733D47B4-2E48-48C0-A6FA-436D5F2BBBB1}" presName="node" presStyleLbl="node1" presStyleIdx="2" presStyleCnt="5">
        <dgm:presLayoutVars>
          <dgm:bulletEnabled val="1"/>
        </dgm:presLayoutVars>
      </dgm:prSet>
      <dgm:spPr/>
    </dgm:pt>
    <dgm:pt modelId="{FF48BB9C-7A1D-4CE8-9E02-B972E04A3D61}" type="pres">
      <dgm:prSet presAssocID="{85A3D947-BE04-4AF3-8224-518EDC472DC2}" presName="sibTrans" presStyleLbl="sibTrans2D1" presStyleIdx="2" presStyleCnt="4"/>
      <dgm:spPr/>
    </dgm:pt>
    <dgm:pt modelId="{E184E752-4984-4DC9-9F55-8C8D9C470EC3}" type="pres">
      <dgm:prSet presAssocID="{85A3D947-BE04-4AF3-8224-518EDC472DC2}" presName="connectorText" presStyleLbl="sibTrans2D1" presStyleIdx="2" presStyleCnt="4"/>
      <dgm:spPr/>
    </dgm:pt>
    <dgm:pt modelId="{BB5884D2-099C-484D-923E-D879A91F2498}" type="pres">
      <dgm:prSet presAssocID="{486E4024-A2CA-4403-AA0E-611E7AA5C8D2}" presName="node" presStyleLbl="node1" presStyleIdx="3" presStyleCnt="5">
        <dgm:presLayoutVars>
          <dgm:bulletEnabled val="1"/>
        </dgm:presLayoutVars>
      </dgm:prSet>
      <dgm:spPr/>
    </dgm:pt>
    <dgm:pt modelId="{3FAC6B6B-570D-4204-BC51-619F6ED56F42}" type="pres">
      <dgm:prSet presAssocID="{EC5F2746-D601-4DC1-9FA1-223AE4ED3BD9}" presName="sibTrans" presStyleLbl="sibTrans2D1" presStyleIdx="3" presStyleCnt="4"/>
      <dgm:spPr/>
    </dgm:pt>
    <dgm:pt modelId="{3A9B2F00-2D1E-4034-8AD0-8A34F7BBD35B}" type="pres">
      <dgm:prSet presAssocID="{EC5F2746-D601-4DC1-9FA1-223AE4ED3BD9}" presName="connectorText" presStyleLbl="sibTrans2D1" presStyleIdx="3" presStyleCnt="4"/>
      <dgm:spPr/>
    </dgm:pt>
    <dgm:pt modelId="{C183AEAC-D247-4174-A096-A8F35EE0B952}" type="pres">
      <dgm:prSet presAssocID="{917F9690-91D7-4712-91AD-9CCA0E1F03E7}" presName="node" presStyleLbl="node1" presStyleIdx="4" presStyleCnt="5">
        <dgm:presLayoutVars>
          <dgm:bulletEnabled val="1"/>
        </dgm:presLayoutVars>
      </dgm:prSet>
      <dgm:spPr/>
    </dgm:pt>
  </dgm:ptLst>
  <dgm:cxnLst>
    <dgm:cxn modelId="{E91CA911-00AC-4851-80F0-D4008C83017E}" srcId="{CFF9BA51-5674-437C-B80E-67C5AE880CF9}" destId="{733D47B4-2E48-48C0-A6FA-436D5F2BBBB1}" srcOrd="2" destOrd="0" parTransId="{CC435D12-29EB-4D92-8F28-E8BB15978021}" sibTransId="{85A3D947-BE04-4AF3-8224-518EDC472DC2}"/>
    <dgm:cxn modelId="{B921DB32-EC29-4E50-9EBE-2A38EF9FC3EE}" srcId="{CFF9BA51-5674-437C-B80E-67C5AE880CF9}" destId="{4F27DEC2-47EA-49DD-814D-5194B726A27D}" srcOrd="0" destOrd="0" parTransId="{990EBCDB-ADBB-4D04-8008-ADB9671D844A}" sibTransId="{90A5670D-B7FF-478D-BE54-FF3C93C21FF3}"/>
    <dgm:cxn modelId="{273D1539-21B6-4414-A357-F3A3444BAB0A}" type="presOf" srcId="{90A5670D-B7FF-478D-BE54-FF3C93C21FF3}" destId="{73810B4F-4293-4F1E-B500-CCB2F4B15A28}" srcOrd="0" destOrd="0" presId="urn:microsoft.com/office/officeart/2005/8/layout/process1"/>
    <dgm:cxn modelId="{D2777D5F-9A1B-4BF3-927F-4C6B63FC9078}" type="presOf" srcId="{85A3D947-BE04-4AF3-8224-518EDC472DC2}" destId="{E184E752-4984-4DC9-9F55-8C8D9C470EC3}" srcOrd="1" destOrd="0" presId="urn:microsoft.com/office/officeart/2005/8/layout/process1"/>
    <dgm:cxn modelId="{290C8365-0F7F-457E-ADD5-C7AAB2E36F3B}" type="presOf" srcId="{353E5F15-51F8-4724-A3E8-0A7701CAA90F}" destId="{72E90AA4-776D-42E7-B483-BF1EF76DF4A2}" srcOrd="0" destOrd="0" presId="urn:microsoft.com/office/officeart/2005/8/layout/process1"/>
    <dgm:cxn modelId="{BF93E855-EC9C-4520-8987-54B21A0A49BF}" srcId="{CFF9BA51-5674-437C-B80E-67C5AE880CF9}" destId="{917F9690-91D7-4712-91AD-9CCA0E1F03E7}" srcOrd="4" destOrd="0" parTransId="{3EC7AF92-53F3-4172-B2B6-02747C40B456}" sibTransId="{0BEDCEE5-57B0-4FA5-83B2-609B238F17DF}"/>
    <dgm:cxn modelId="{149E6456-E4A7-492B-A61B-562E4A3B9F8B}" srcId="{CFF9BA51-5674-437C-B80E-67C5AE880CF9}" destId="{486E4024-A2CA-4403-AA0E-611E7AA5C8D2}" srcOrd="3" destOrd="0" parTransId="{1356852C-E117-4BBB-8291-F34A31C7FF8C}" sibTransId="{EC5F2746-D601-4DC1-9FA1-223AE4ED3BD9}"/>
    <dgm:cxn modelId="{AE950C7B-6E63-4E79-A826-B56E80F952A9}" type="presOf" srcId="{90A5670D-B7FF-478D-BE54-FF3C93C21FF3}" destId="{98951F8B-8921-4762-8760-072F1E052902}" srcOrd="1" destOrd="0" presId="urn:microsoft.com/office/officeart/2005/8/layout/process1"/>
    <dgm:cxn modelId="{E254578F-7FD9-4834-B38F-6FF98F4D2990}" type="presOf" srcId="{EC5F2746-D601-4DC1-9FA1-223AE4ED3BD9}" destId="{3A9B2F00-2D1E-4034-8AD0-8A34F7BBD35B}" srcOrd="1" destOrd="0" presId="urn:microsoft.com/office/officeart/2005/8/layout/process1"/>
    <dgm:cxn modelId="{7646A891-67B0-4F44-B54E-481E79C0ED1D}" type="presOf" srcId="{CFF9BA51-5674-437C-B80E-67C5AE880CF9}" destId="{7206210D-55DD-4237-B2F8-6603AE4E0EAA}" srcOrd="0" destOrd="0" presId="urn:microsoft.com/office/officeart/2005/8/layout/process1"/>
    <dgm:cxn modelId="{13EBA7A2-D030-41A6-A311-65E23625A09C}" type="presOf" srcId="{EC5F2746-D601-4DC1-9FA1-223AE4ED3BD9}" destId="{3FAC6B6B-570D-4204-BC51-619F6ED56F42}" srcOrd="0" destOrd="0" presId="urn:microsoft.com/office/officeart/2005/8/layout/process1"/>
    <dgm:cxn modelId="{641A8AB5-2273-4E2C-8E9E-6A179E004987}" type="presOf" srcId="{733D47B4-2E48-48C0-A6FA-436D5F2BBBB1}" destId="{A43D1A6E-DB28-4B68-90F7-C8DF6CF49DE3}" srcOrd="0" destOrd="0" presId="urn:microsoft.com/office/officeart/2005/8/layout/process1"/>
    <dgm:cxn modelId="{039029C0-90EF-4FB2-A73D-A78834433E92}" type="presOf" srcId="{42F0298F-5B18-4EE1-9961-D1E64DB68464}" destId="{D4027F50-7B05-41BB-B015-8A9BAD461CA5}" srcOrd="0" destOrd="0" presId="urn:microsoft.com/office/officeart/2005/8/layout/process1"/>
    <dgm:cxn modelId="{F07164D0-95A2-4A79-AB0C-B6249D04EC25}" type="presOf" srcId="{4F27DEC2-47EA-49DD-814D-5194B726A27D}" destId="{CC29A860-9DE5-4B6D-BB87-BCB7CFA5DC52}" srcOrd="0" destOrd="0" presId="urn:microsoft.com/office/officeart/2005/8/layout/process1"/>
    <dgm:cxn modelId="{5DEE0ED8-546A-45C8-AF7A-D99FF589E93C}" type="presOf" srcId="{42F0298F-5B18-4EE1-9961-D1E64DB68464}" destId="{13E947FF-8421-4DCF-B3F6-C094E8C4EA67}" srcOrd="1" destOrd="0" presId="urn:microsoft.com/office/officeart/2005/8/layout/process1"/>
    <dgm:cxn modelId="{BC7B64E0-3A2F-4473-AC25-4336C366EA93}" type="presOf" srcId="{917F9690-91D7-4712-91AD-9CCA0E1F03E7}" destId="{C183AEAC-D247-4174-A096-A8F35EE0B952}" srcOrd="0" destOrd="0" presId="urn:microsoft.com/office/officeart/2005/8/layout/process1"/>
    <dgm:cxn modelId="{A85973E9-1CB3-40F3-8332-DE3756DA5EF3}" type="presOf" srcId="{486E4024-A2CA-4403-AA0E-611E7AA5C8D2}" destId="{BB5884D2-099C-484D-923E-D879A91F2498}" srcOrd="0" destOrd="0" presId="urn:microsoft.com/office/officeart/2005/8/layout/process1"/>
    <dgm:cxn modelId="{68D2D4EC-EDFA-47FF-8A80-803EE6DDB746}" type="presOf" srcId="{85A3D947-BE04-4AF3-8224-518EDC472DC2}" destId="{FF48BB9C-7A1D-4CE8-9E02-B972E04A3D61}" srcOrd="0" destOrd="0" presId="urn:microsoft.com/office/officeart/2005/8/layout/process1"/>
    <dgm:cxn modelId="{DE6850F5-D932-46AA-85F1-09EB6AF2E73F}" srcId="{CFF9BA51-5674-437C-B80E-67C5AE880CF9}" destId="{353E5F15-51F8-4724-A3E8-0A7701CAA90F}" srcOrd="1" destOrd="0" parTransId="{6ABE1A36-0BA2-45E7-90E9-FE9B5B9A9543}" sibTransId="{42F0298F-5B18-4EE1-9961-D1E64DB68464}"/>
    <dgm:cxn modelId="{4A8FBCFE-4EC8-4376-9A87-87EFFE3F2144}" type="presParOf" srcId="{7206210D-55DD-4237-B2F8-6603AE4E0EAA}" destId="{CC29A860-9DE5-4B6D-BB87-BCB7CFA5DC52}" srcOrd="0" destOrd="0" presId="urn:microsoft.com/office/officeart/2005/8/layout/process1"/>
    <dgm:cxn modelId="{803D2112-5966-47F5-9DA9-30BC047FE0DC}" type="presParOf" srcId="{7206210D-55DD-4237-B2F8-6603AE4E0EAA}" destId="{73810B4F-4293-4F1E-B500-CCB2F4B15A28}" srcOrd="1" destOrd="0" presId="urn:microsoft.com/office/officeart/2005/8/layout/process1"/>
    <dgm:cxn modelId="{1FBD5246-6719-434F-9219-6E5681F7DE59}" type="presParOf" srcId="{73810B4F-4293-4F1E-B500-CCB2F4B15A28}" destId="{98951F8B-8921-4762-8760-072F1E052902}" srcOrd="0" destOrd="0" presId="urn:microsoft.com/office/officeart/2005/8/layout/process1"/>
    <dgm:cxn modelId="{23B21BDF-7DB2-4985-A140-CB39DF451E07}" type="presParOf" srcId="{7206210D-55DD-4237-B2F8-6603AE4E0EAA}" destId="{72E90AA4-776D-42E7-B483-BF1EF76DF4A2}" srcOrd="2" destOrd="0" presId="urn:microsoft.com/office/officeart/2005/8/layout/process1"/>
    <dgm:cxn modelId="{4AD25DC2-3D0B-4276-A5F1-3FC4B8FC04F6}" type="presParOf" srcId="{7206210D-55DD-4237-B2F8-6603AE4E0EAA}" destId="{D4027F50-7B05-41BB-B015-8A9BAD461CA5}" srcOrd="3" destOrd="0" presId="urn:microsoft.com/office/officeart/2005/8/layout/process1"/>
    <dgm:cxn modelId="{86D1B869-9C0C-425A-B074-F5C02C4E64A2}" type="presParOf" srcId="{D4027F50-7B05-41BB-B015-8A9BAD461CA5}" destId="{13E947FF-8421-4DCF-B3F6-C094E8C4EA67}" srcOrd="0" destOrd="0" presId="urn:microsoft.com/office/officeart/2005/8/layout/process1"/>
    <dgm:cxn modelId="{1E8033E6-53D5-4A26-B543-C00A7D141F1F}" type="presParOf" srcId="{7206210D-55DD-4237-B2F8-6603AE4E0EAA}" destId="{A43D1A6E-DB28-4B68-90F7-C8DF6CF49DE3}" srcOrd="4" destOrd="0" presId="urn:microsoft.com/office/officeart/2005/8/layout/process1"/>
    <dgm:cxn modelId="{01359FB0-5F52-418D-BAC7-1E87E00B988A}" type="presParOf" srcId="{7206210D-55DD-4237-B2F8-6603AE4E0EAA}" destId="{FF48BB9C-7A1D-4CE8-9E02-B972E04A3D61}" srcOrd="5" destOrd="0" presId="urn:microsoft.com/office/officeart/2005/8/layout/process1"/>
    <dgm:cxn modelId="{EE905D74-8DA3-46C2-9786-E1BB951D914F}" type="presParOf" srcId="{FF48BB9C-7A1D-4CE8-9E02-B972E04A3D61}" destId="{E184E752-4984-4DC9-9F55-8C8D9C470EC3}" srcOrd="0" destOrd="0" presId="urn:microsoft.com/office/officeart/2005/8/layout/process1"/>
    <dgm:cxn modelId="{6EC9B048-7E22-49E4-8A8C-F66E5E720A72}" type="presParOf" srcId="{7206210D-55DD-4237-B2F8-6603AE4E0EAA}" destId="{BB5884D2-099C-484D-923E-D879A91F2498}" srcOrd="6" destOrd="0" presId="urn:microsoft.com/office/officeart/2005/8/layout/process1"/>
    <dgm:cxn modelId="{370FE4D8-5D6E-48B0-A6D8-C42733D8E7A9}" type="presParOf" srcId="{7206210D-55DD-4237-B2F8-6603AE4E0EAA}" destId="{3FAC6B6B-570D-4204-BC51-619F6ED56F42}" srcOrd="7" destOrd="0" presId="urn:microsoft.com/office/officeart/2005/8/layout/process1"/>
    <dgm:cxn modelId="{811D2FE6-98F9-4AC4-A78B-44F4D6506780}" type="presParOf" srcId="{3FAC6B6B-570D-4204-BC51-619F6ED56F42}" destId="{3A9B2F00-2D1E-4034-8AD0-8A34F7BBD35B}" srcOrd="0" destOrd="0" presId="urn:microsoft.com/office/officeart/2005/8/layout/process1"/>
    <dgm:cxn modelId="{8A5FBDEC-D574-4D76-A1AE-99E4A17D4EC8}" type="presParOf" srcId="{7206210D-55DD-4237-B2F8-6603AE4E0EAA}" destId="{C183AEAC-D247-4174-A096-A8F35EE0B952}" srcOrd="8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29A860-9DE5-4B6D-BB87-BCB7CFA5DC52}">
      <dsp:nvSpPr>
        <dsp:cNvPr id="0" name=""/>
        <dsp:cNvSpPr/>
      </dsp:nvSpPr>
      <dsp:spPr>
        <a:xfrm>
          <a:off x="5134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原始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訓練資料</a:t>
          </a:r>
        </a:p>
      </dsp:txBody>
      <dsp:txXfrm>
        <a:off x="38351" y="1641836"/>
        <a:ext cx="1525282" cy="1067664"/>
      </dsp:txXfrm>
    </dsp:sp>
    <dsp:sp modelId="{73810B4F-4293-4F1E-B500-CCB2F4B15A28}">
      <dsp:nvSpPr>
        <dsp:cNvPr id="0" name=""/>
        <dsp:cNvSpPr/>
      </dsp:nvSpPr>
      <dsp:spPr>
        <a:xfrm>
          <a:off x="175602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1756023" y="2057245"/>
        <a:ext cx="236210" cy="236847"/>
      </dsp:txXfrm>
    </dsp:sp>
    <dsp:sp modelId="{72E90AA4-776D-42E7-B483-BF1EF76DF4A2}">
      <dsp:nvSpPr>
        <dsp:cNvPr id="0" name=""/>
        <dsp:cNvSpPr/>
      </dsp:nvSpPr>
      <dsp:spPr>
        <a:xfrm>
          <a:off x="2233538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轉換成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輸入特徵</a:t>
          </a:r>
        </a:p>
      </dsp:txBody>
      <dsp:txXfrm>
        <a:off x="2266755" y="1641836"/>
        <a:ext cx="1525282" cy="1067664"/>
      </dsp:txXfrm>
    </dsp:sp>
    <dsp:sp modelId="{D4027F50-7B05-41BB-B015-8A9BAD461CA5}">
      <dsp:nvSpPr>
        <dsp:cNvPr id="0" name=""/>
        <dsp:cNvSpPr/>
      </dsp:nvSpPr>
      <dsp:spPr>
        <a:xfrm>
          <a:off x="3984426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3984426" y="2057245"/>
        <a:ext cx="236210" cy="236847"/>
      </dsp:txXfrm>
    </dsp:sp>
    <dsp:sp modelId="{A43D1A6E-DB28-4B68-90F7-C8DF6CF49DE3}">
      <dsp:nvSpPr>
        <dsp:cNvPr id="0" name=""/>
        <dsp:cNvSpPr/>
      </dsp:nvSpPr>
      <dsp:spPr>
        <a:xfrm>
          <a:off x="4461941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製作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altLang="zh-TW" sz="1800" kern="1200" dirty="0"/>
            <a:t>Dataset</a:t>
          </a:r>
          <a:r>
            <a:rPr lang="zh-TW" altLang="en-US" sz="1800" kern="1200" dirty="0"/>
            <a:t>、</a:t>
          </a:r>
          <a:r>
            <a:rPr lang="en-US" altLang="zh-TW" sz="1800" kern="1200" dirty="0" err="1"/>
            <a:t>Dataloader</a:t>
          </a:r>
          <a:endParaRPr lang="zh-TW" altLang="en-US" sz="1800" kern="1200" dirty="0"/>
        </a:p>
      </dsp:txBody>
      <dsp:txXfrm>
        <a:off x="4495158" y="1641836"/>
        <a:ext cx="1525282" cy="1067664"/>
      </dsp:txXfrm>
    </dsp:sp>
    <dsp:sp modelId="{FF48BB9C-7A1D-4CE8-9E02-B972E04A3D61}">
      <dsp:nvSpPr>
        <dsp:cNvPr id="0" name=""/>
        <dsp:cNvSpPr/>
      </dsp:nvSpPr>
      <dsp:spPr>
        <a:xfrm>
          <a:off x="6212830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6212830" y="2057245"/>
        <a:ext cx="236210" cy="236847"/>
      </dsp:txXfrm>
    </dsp:sp>
    <dsp:sp modelId="{BB5884D2-099C-484D-923E-D879A91F2498}">
      <dsp:nvSpPr>
        <dsp:cNvPr id="0" name=""/>
        <dsp:cNvSpPr/>
      </dsp:nvSpPr>
      <dsp:spPr>
        <a:xfrm>
          <a:off x="6690345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模型建構</a:t>
          </a:r>
        </a:p>
      </dsp:txBody>
      <dsp:txXfrm>
        <a:off x="6723562" y="1641836"/>
        <a:ext cx="1525282" cy="1067664"/>
      </dsp:txXfrm>
    </dsp:sp>
    <dsp:sp modelId="{3FAC6B6B-570D-4204-BC51-619F6ED56F42}">
      <dsp:nvSpPr>
        <dsp:cNvPr id="0" name=""/>
        <dsp:cNvSpPr/>
      </dsp:nvSpPr>
      <dsp:spPr>
        <a:xfrm>
          <a:off x="8441233" y="1978296"/>
          <a:ext cx="337443" cy="39474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zh-TW" altLang="en-US" sz="1400" kern="1200"/>
        </a:p>
      </dsp:txBody>
      <dsp:txXfrm>
        <a:off x="8441233" y="2057245"/>
        <a:ext cx="236210" cy="236847"/>
      </dsp:txXfrm>
    </dsp:sp>
    <dsp:sp modelId="{C183AEAC-D247-4174-A096-A8F35EE0B952}">
      <dsp:nvSpPr>
        <dsp:cNvPr id="0" name=""/>
        <dsp:cNvSpPr/>
      </dsp:nvSpPr>
      <dsp:spPr>
        <a:xfrm>
          <a:off x="8918748" y="1608619"/>
          <a:ext cx="1591716" cy="113409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訓練、</a:t>
          </a:r>
          <a:endParaRPr lang="en-US" altLang="zh-TW" sz="1800" kern="1200" dirty="0"/>
        </a:p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TW" altLang="en-US" sz="1800" kern="1200" dirty="0"/>
            <a:t>調整參數</a:t>
          </a:r>
        </a:p>
      </dsp:txBody>
      <dsp:txXfrm>
        <a:off x="8951965" y="1641836"/>
        <a:ext cx="1525282" cy="106766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1B586D8-11ED-41E1-879C-49C4A6C7E980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040D6F-EFCB-4E62-A6CC-434492086CEF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1608162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40D6F-EFCB-4E62-A6CC-434492086CEF}" type="slidenum">
              <a:rPr lang="zh-TW" altLang="en-US" smtClean="0"/>
              <a:t>15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3566392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40D6F-EFCB-4E62-A6CC-434492086CEF}" type="slidenum">
              <a:rPr lang="zh-TW" altLang="en-US" smtClean="0"/>
              <a:t>20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433049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C040D6F-EFCB-4E62-A6CC-434492086CEF}" type="slidenum">
              <a:rPr lang="zh-TW" altLang="en-US" smtClean="0"/>
              <a:t>29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921097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rson holding map on the forest">
            <a:extLst>
              <a:ext uri="{FF2B5EF4-FFF2-40B4-BE49-F238E27FC236}">
                <a16:creationId xmlns:a16="http://schemas.microsoft.com/office/drawing/2014/main" id="{FA8436CA-DD62-4F54-9DA1-B3F54AE76B1C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t="8246" b="16753"/>
          <a:stretch/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0C9D4599-8A69-442F-AC4D-B7B10B9183D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0" y="2133451"/>
            <a:ext cx="12192000" cy="2387600"/>
          </a:xfrm>
          <a:solidFill>
            <a:srgbClr val="FFFFFF">
              <a:alpha val="74902"/>
            </a:srgbClr>
          </a:solidFill>
        </p:spPr>
        <p:txBody>
          <a:bodyPr anchor="ctr"/>
          <a:lstStyle>
            <a:lvl1pPr algn="ctr">
              <a:defRPr sz="6000" b="0" cap="none" spc="0">
                <a:ln w="0"/>
                <a:solidFill>
                  <a:schemeClr val="tx1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A8FB43AD-CD03-43DC-A476-BB7DD2AB284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0" y="4749793"/>
            <a:ext cx="12192000" cy="526902"/>
          </a:xfrm>
          <a:solidFill>
            <a:srgbClr val="FFFFFF">
              <a:alpha val="74902"/>
            </a:srgbClr>
          </a:solidFill>
        </p:spPr>
        <p:txBody>
          <a:bodyPr anchor="ctr"/>
          <a:lstStyle>
            <a:lvl1pPr marL="0" indent="0" algn="ctr">
              <a:buNone/>
              <a:defRPr sz="2400">
                <a:solidFill>
                  <a:schemeClr val="bg1">
                    <a:lumMod val="50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dirty="0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6B9B1F9-33FA-4273-BDCA-A44CFE600E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7974C81F-A10C-45F3-821D-8419C918AF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B5AAAE8-6966-443A-BA8A-74D49318C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7AE06543-8CC4-4C05-84F6-8A4335ADEA7D}"/>
              </a:ext>
            </a:extLst>
          </p:cNvPr>
          <p:cNvSpPr txBox="1"/>
          <p:nvPr userDrawn="1"/>
        </p:nvSpPr>
        <p:spPr>
          <a:xfrm>
            <a:off x="4595552" y="5361709"/>
            <a:ext cx="3000895" cy="369332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800" b="0" i="0" kern="1200" dirty="0">
                <a:solidFill>
                  <a:schemeClr val="bg2">
                    <a:lumMod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+mn-lt"/>
                <a:ea typeface="+mn-ea"/>
                <a:cs typeface="+mn-cs"/>
              </a:rPr>
              <a:t>Presenter: UDIC LAB MS1</a:t>
            </a:r>
            <a:endParaRPr lang="zh-TW" altLang="en-US" dirty="0">
              <a:solidFill>
                <a:schemeClr val="bg2">
                  <a:lumMod val="25000"/>
                </a:schemeClr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049938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F7D76D0-FD2B-4902-9639-87127EDB7A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AFBFAFFE-A018-4D7E-A66B-33E6DB76386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73E0A03-2731-467C-88C9-D25892886A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32B0703-8508-4EB8-8B8A-9992FDCD62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9C0AC94E-B02A-4F07-893D-01AAB3AE1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6970774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67112A7D-1B53-48AD-B77C-7866B8012C1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251CF50-F4D7-4821-A9B4-ABB34BF3C5C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D884AD-02C3-4A80-9263-C863B302A6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75CF4F8-E720-458D-B15D-3A27381D7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B747B12E-9E7A-43C9-8F17-A00057598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1365711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5A4026B-AA43-4D06-A3C5-2A04057D1B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B46C943-AE2A-45B8-B79B-04559DBEF8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2BBFD53-AA99-4481-B413-842BC16B2E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EAA61D-7556-418F-9C24-8058C04FA1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893F5CD-7BE7-4399-BE4F-235C5976E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9691880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C06C2FE-D21E-4D22-AF9E-9BD0450AA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3440" y="1470026"/>
            <a:ext cx="752856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E9EAC8E-2305-429E-8F02-DA4C4F9C898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63440" y="4589463"/>
            <a:ext cx="752856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77EB4E74-7E88-4CD8-BC6B-C6AE72CB2C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1770829-BA2E-43F9-971A-998A6D3715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CA031570-27D9-463A-9A00-D6AC6944A9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  <p:pic>
        <p:nvPicPr>
          <p:cNvPr id="2050" name="Picture 2" descr="pile of books">
            <a:extLst>
              <a:ext uri="{FF2B5EF4-FFF2-40B4-BE49-F238E27FC236}">
                <a16:creationId xmlns:a16="http://schemas.microsoft.com/office/drawing/2014/main" id="{33B5CDAA-6B18-4CCC-885B-957336B63B93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aintStrokes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593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501198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4BF0628-F2A9-48F8-B2CA-BE25E6E159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1643F3D-1773-40EE-B51F-AF601E6FCED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3506C173-20B6-4B89-BEFA-D33DEE3CF8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DD6B6CEA-D1B3-41AA-9501-1DB978A0C7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0D256994-01BA-448F-ACC5-FBA538B880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D4E0CDE-61DF-490A-ABD2-E028805453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29743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DBB77FD-9A48-4221-9C74-75DFEFDF65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4009C7D-5006-4E4E-8720-1CEDAEF68E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E56A5388-3D74-435D-B597-94073B547A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256FECBA-D0F6-4964-A040-2A952191405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C367C53C-EB80-4533-9C94-5B6AEC3D2B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5EDFD42B-3B11-451B-9CBB-31DB0915040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38DF0FA8-DA36-4EF4-9113-243F3F3DB8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D41BA799-A31D-41EF-8DB6-FF27173C9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4263479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6BA444A-5081-4550-81FE-AB1788CC985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CB9EA3EF-9D13-4442-8D4A-4948F7670A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76DAC45-0F0F-439C-9C80-6895FD9A0BC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4F9E250D-9023-4FA7-A3F8-6B2D4F47E0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8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4CC1003B-B736-4D13-AE9F-974B6D95A8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B0B98B6C-5E5F-465C-B085-6889DE759F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E5372930-5C15-45AD-90EB-1D2D924964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0498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760ACA95-8693-487F-9FBD-E42A991A62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B0273CA-8479-4519-B506-E47A46529D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A00C289-FDAE-436E-BA66-D82DC30F0C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6DBD908E-AF7A-47AF-92A0-E83F13F9C4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C29B6926-0FCE-485C-B1C7-43C2D23340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E3F2CF8-8CC0-4D9A-A50F-766ADC1443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255432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0D2B093-52F1-4F83-B0D1-1398F72AE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69607DB5-7AFD-4C1C-896E-FB6E2BDF097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52CBBCA-87B7-4E45-B912-49BF98231E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3F870E5B-523B-4BE3-820D-80A6287AF2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7EBC428-4850-47E9-919A-0370CD072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B15517A2-3153-4408-A097-688A0B8BF3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50254775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3735C45D-DBF3-46DC-9DB8-1061EA868B6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E446176A-BB5F-4A3E-94AB-CAE23BC911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50C7267-9831-437B-A196-FC3910E2AA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4DB97F-CAD3-44C9-8BA5-D43819795DE1}" type="datetimeFigureOut">
              <a:rPr lang="zh-TW" altLang="en-US" smtClean="0"/>
              <a:t>2020/3/17</a:t>
            </a:fld>
            <a:endParaRPr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D698ACB-DF15-451E-AC7F-DDE5261553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980739E-8418-49E8-8393-48E600A8C7D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E13C97C-5744-48B2-90E9-2B8AB989C839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6101783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huggingface.co/transformers/main_classes/tokenizer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208p2002/albert-zh-for-pytorch-transformers" TargetMode="External"/><Relationship Id="rId4" Type="http://schemas.openxmlformats.org/officeDocument/2006/relationships/hyperlink" Target="https://github.com/p208p2002/albert-zh-for-pytorch-transformers/blob/master/usage_example.py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huggingface.co/transformers/v2.3.0/model_doc/albert.html#albertforsequenceclassification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huggingface/transformers" TargetMode="External"/><Relationship Id="rId2" Type="http://schemas.openxmlformats.org/officeDocument/2006/relationships/hyperlink" Target="https://github.com/p208p2002/taipei-QA-BERT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hyperlink" Target="https://github.com/p208p2002/albert-zh-for-pytorch-transformer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github.com/p208p2002/albert-zh-for-pytorch-transformers#%E5%B8%B8%E8%A6%8B%E5%95%8F%E9%A1%8C" TargetMode="External"/><Relationship Id="rId4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208p2002/taipei-QA-BERT/blob/master/train.py#L34" TargetMode="External"/><Relationship Id="rId7" Type="http://schemas.openxmlformats.org/officeDocument/2006/relationships/hyperlink" Target="https://github.com/p208p2002/taipei-QA-BERT/blob/master/core.py#L80" TargetMode="External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gist.github.com/p208p2002/d588d6eec034f0f89ad41e6fab3cb948" TargetMode="External"/><Relationship Id="rId5" Type="http://schemas.openxmlformats.org/officeDocument/2006/relationships/hyperlink" Target="https://github.com/p208p2002/taipei-QA-BERT/blob/master/train.py#L41" TargetMode="External"/><Relationship Id="rId4" Type="http://schemas.openxmlformats.org/officeDocument/2006/relationships/hyperlink" Target="https://github.com/p208p2002/taipei-QA-BERT/blob/master/core.py#L32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208p2002/taipei-QA-BERT/blob/master/core.py#L37" TargetMode="External"/><Relationship Id="rId2" Type="http://schemas.openxmlformats.org/officeDocument/2006/relationships/hyperlink" Target="https://github.com/p208p2002/taipei-QA-BERT/blob/master/train.py#L59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hyperlink" Target="https://gist.github.com/p208p2002/1ee58d90cb93c0219749de94d0aa4897" TargetMode="Externa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p208p2002/taipei-QA-BERT/blob/master/train.py" TargetMode="External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p208p2002/taipei-QA-BERT/blob/master/train.py" TargetMode="External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hyperlink" Target="https://www.kaggle.com/c/sentiment-analysis-on-movie-reviews/overview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9AD550-F7FB-4BA3-A089-B298C80CF76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Transformers</a:t>
            </a:r>
            <a:r>
              <a:rPr lang="zh-TW" altLang="en-US" dirty="0"/>
              <a:t> </a:t>
            </a:r>
            <a:r>
              <a:rPr lang="en-US" altLang="zh-TW" dirty="0"/>
              <a:t>Tutorial</a:t>
            </a:r>
            <a:endParaRPr lang="zh-TW" altLang="en-US" dirty="0"/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F8C16E2-0DCD-4712-8ADC-6B1C682CADC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Taipei QA Bot with ALBERT-</a:t>
            </a:r>
            <a:r>
              <a:rPr lang="en-US" altLang="zh-TW" dirty="0" err="1"/>
              <a:t>zh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7863244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3E4C7B-CF01-4C91-8DD2-5BDB4CDACE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反向查詢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E872BB1-C6D2-4931-8EFD-1FB64D50B5B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tokenizer.convert_ids_to_tokens</a:t>
            </a:r>
            <a:r>
              <a:rPr lang="en-US" altLang="zh-TW" dirty="0"/>
              <a:t>()</a:t>
            </a:r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更多的</a:t>
            </a:r>
            <a:r>
              <a:rPr lang="en-US" altLang="zh-TW" sz="2400" dirty="0"/>
              <a:t>Tokenizer</a:t>
            </a:r>
            <a:r>
              <a:rPr lang="zh-TW" altLang="en-US" sz="2400" dirty="0"/>
              <a:t>用法</a:t>
            </a:r>
            <a:endParaRPr lang="en-US" altLang="zh-TW" sz="2400" dirty="0"/>
          </a:p>
          <a:p>
            <a:pPr lvl="1">
              <a:lnSpc>
                <a:spcPct val="150000"/>
              </a:lnSpc>
            </a:pPr>
            <a:r>
              <a:rPr lang="en-US" altLang="zh-TW" sz="2000" dirty="0">
                <a:hlinkClick r:id="rId2"/>
              </a:rPr>
              <a:t>https://huggingface.co/transformers/main_classes/tokenizer.html</a:t>
            </a:r>
            <a:endParaRPr lang="zh-TW" altLang="en-US" sz="2000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  <a:p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7E6A736A-E8D5-44B7-B1F7-40272AA9DE3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4946"/>
          <a:stretch/>
        </p:blipFill>
        <p:spPr>
          <a:xfrm>
            <a:off x="0" y="2768099"/>
            <a:ext cx="12192000" cy="392351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8375A635-373B-4660-B38D-0FF175A5AF0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04"/>
          <a:stretch/>
        </p:blipFill>
        <p:spPr>
          <a:xfrm>
            <a:off x="0" y="3429000"/>
            <a:ext cx="12192000" cy="472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88379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9E2CC71-45E3-438C-B534-AE4C9379976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小結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D697FC3B-D958-4FDC-9D9D-6D470431455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zh-TW" altLang="en-US" sz="2400" dirty="0">
                <a:solidFill>
                  <a:srgbClr val="FF0000"/>
                </a:solidFill>
              </a:rPr>
              <a:t>使用</a:t>
            </a:r>
            <a:r>
              <a:rPr lang="en-US" altLang="zh-TW" sz="2400" dirty="0">
                <a:solidFill>
                  <a:srgbClr val="FF0000"/>
                </a:solidFill>
              </a:rPr>
              <a:t>Tokenizer</a:t>
            </a:r>
            <a:r>
              <a:rPr lang="zh-TW" altLang="en-US" sz="2400" dirty="0">
                <a:solidFill>
                  <a:srgbClr val="FF0000"/>
                </a:solidFill>
              </a:rPr>
              <a:t>將輸入轉換成</a:t>
            </a:r>
            <a:r>
              <a:rPr lang="en-US" altLang="zh-TW" sz="2400" dirty="0">
                <a:solidFill>
                  <a:srgbClr val="FF0000"/>
                </a:solidFill>
              </a:rPr>
              <a:t>BERT</a:t>
            </a:r>
            <a:r>
              <a:rPr lang="zh-TW" altLang="en-US" sz="2400" dirty="0">
                <a:solidFill>
                  <a:srgbClr val="FF0000"/>
                </a:solidFill>
              </a:rPr>
              <a:t> </a:t>
            </a:r>
            <a:r>
              <a:rPr lang="en-US" altLang="zh-TW" sz="2400" dirty="0">
                <a:solidFill>
                  <a:srgbClr val="FF0000"/>
                </a:solidFill>
              </a:rPr>
              <a:t>Token Embeddings</a:t>
            </a:r>
          </a:p>
          <a:p>
            <a:pPr>
              <a:lnSpc>
                <a:spcPct val="150000"/>
              </a:lnSpc>
            </a:pPr>
            <a:r>
              <a:rPr lang="zh-TW" altLang="en-US" sz="2400" dirty="0"/>
              <a:t>標準的</a:t>
            </a:r>
            <a:r>
              <a:rPr lang="en-US" altLang="zh-TW" sz="2400" dirty="0"/>
              <a:t>NLP</a:t>
            </a:r>
            <a:r>
              <a:rPr lang="zh-TW" altLang="en-US" sz="2400" dirty="0"/>
              <a:t>模型架構中都會包含</a:t>
            </a:r>
            <a:r>
              <a:rPr lang="en-US" altLang="zh-TW" sz="2400" dirty="0"/>
              <a:t>Tokenizer</a:t>
            </a:r>
          </a:p>
          <a:p>
            <a:pPr>
              <a:lnSpc>
                <a:spcPct val="150000"/>
              </a:lnSpc>
            </a:pPr>
            <a:r>
              <a:rPr lang="en-US" altLang="zh-TW" sz="2400" dirty="0"/>
              <a:t>Tokenizer</a:t>
            </a:r>
            <a:r>
              <a:rPr lang="zh-TW" altLang="en-US" sz="2400" dirty="0"/>
              <a:t>負責了</a:t>
            </a:r>
            <a:r>
              <a:rPr lang="en-US" altLang="zh-TW" sz="2400" dirty="0"/>
              <a:t>Token</a:t>
            </a:r>
            <a:r>
              <a:rPr lang="zh-TW" altLang="en-US" sz="2400" dirty="0"/>
              <a:t>與</a:t>
            </a:r>
            <a:r>
              <a:rPr lang="en-US" altLang="zh-TW" sz="2400" dirty="0"/>
              <a:t>id</a:t>
            </a:r>
            <a:r>
              <a:rPr lang="zh-TW" altLang="en-US" sz="2400" dirty="0"/>
              <a:t>之間的互轉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r>
              <a:rPr lang="zh-TW" altLang="en-US" sz="2400" dirty="0"/>
              <a:t>好的</a:t>
            </a:r>
            <a:r>
              <a:rPr lang="en-US" altLang="zh-TW" sz="2400" dirty="0"/>
              <a:t>Tokenizer</a:t>
            </a:r>
            <a:r>
              <a:rPr lang="zh-TW" altLang="en-US" sz="2400" dirty="0"/>
              <a:t>會削減不常用的詞彙，使用</a:t>
            </a:r>
            <a:r>
              <a:rPr lang="en-US" altLang="zh-TW" sz="2400" dirty="0"/>
              <a:t>“[UNK]”</a:t>
            </a:r>
            <a:r>
              <a:rPr lang="zh-TW" altLang="en-US" sz="2400" dirty="0"/>
              <a:t>表示以節省記憶體</a:t>
            </a:r>
            <a:endParaRPr lang="en-US" altLang="zh-TW" sz="2400" dirty="0"/>
          </a:p>
          <a:p>
            <a:pPr>
              <a:lnSpc>
                <a:spcPct val="150000"/>
              </a:lnSpc>
            </a:pPr>
            <a:endParaRPr lang="zh-TW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60777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F42233-361D-4B24-8098-F23BB0194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Chapter 2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C1AEFD96-A38E-467C-B00C-B13AABA11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Segment Embeddings</a:t>
            </a:r>
            <a:r>
              <a:rPr lang="zh-TW" altLang="en-US" dirty="0"/>
              <a:t>、</a:t>
            </a:r>
            <a:r>
              <a:rPr lang="en-US" altLang="zh-TW" dirty="0"/>
              <a:t>Position Embeddings</a:t>
            </a:r>
            <a:r>
              <a:rPr lang="zh-TW" altLang="en-US" dirty="0"/>
              <a:t>、</a:t>
            </a:r>
            <a:r>
              <a:rPr lang="en-US" altLang="zh-TW" dirty="0"/>
              <a:t>Model input</a:t>
            </a:r>
          </a:p>
        </p:txBody>
      </p:sp>
    </p:spTree>
    <p:extLst>
      <p:ext uri="{BB962C8B-B14F-4D97-AF65-F5344CB8AC3E}">
        <p14:creationId xmlns:p14="http://schemas.microsoft.com/office/powerpoint/2010/main" val="19988934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AAC42-9C6A-4CCB-987C-CCC58800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input</a:t>
            </a:r>
            <a:endParaRPr lang="zh-TW" altLang="en-US" dirty="0"/>
          </a:p>
        </p:txBody>
      </p:sp>
      <p:pic>
        <p:nvPicPr>
          <p:cNvPr id="1026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695C2A8D-D262-49CA-A73E-386EB6217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60" y="365125"/>
            <a:ext cx="8719731" cy="29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D81379-50E0-46AF-B640-D5425BEC1B05}"/>
              </a:ext>
            </a:extLst>
          </p:cNvPr>
          <p:cNvSpPr/>
          <p:nvPr/>
        </p:nvSpPr>
        <p:spPr>
          <a:xfrm>
            <a:off x="4100945" y="1457493"/>
            <a:ext cx="7155942" cy="1139685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091F65-01B8-4AD9-B711-1A482314576C}"/>
              </a:ext>
            </a:extLst>
          </p:cNvPr>
          <p:cNvSpPr txBox="1"/>
          <p:nvPr/>
        </p:nvSpPr>
        <p:spPr>
          <a:xfrm>
            <a:off x="521317" y="4243477"/>
            <a:ext cx="500601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標準的</a:t>
            </a:r>
            <a:r>
              <a:rPr lang="en-US" altLang="zh-TW" sz="2400" dirty="0"/>
              <a:t>BERT</a:t>
            </a:r>
            <a:r>
              <a:rPr lang="zh-TW" altLang="en-US" sz="2400" dirty="0"/>
              <a:t> </a:t>
            </a:r>
            <a:r>
              <a:rPr lang="en-US" altLang="zh-TW" sz="2400" dirty="0"/>
              <a:t>INPUT</a:t>
            </a:r>
            <a:r>
              <a:rPr lang="zh-TW" altLang="en-US" sz="2400" dirty="0"/>
              <a:t>有三層</a:t>
            </a:r>
            <a:endParaRPr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Token Embeddings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Segment Embeddings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Position Embeddings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DAD806-35C9-4F3A-9A12-9D58314989AD}"/>
              </a:ext>
            </a:extLst>
          </p:cNvPr>
          <p:cNvSpPr txBox="1"/>
          <p:nvPr/>
        </p:nvSpPr>
        <p:spPr>
          <a:xfrm>
            <a:off x="5113413" y="4243477"/>
            <a:ext cx="6713613" cy="16954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標準的</a:t>
            </a:r>
            <a:r>
              <a:rPr lang="en-US" altLang="zh-TW" sz="2400" dirty="0"/>
              <a:t>Token Embeddings</a:t>
            </a:r>
            <a:r>
              <a:rPr lang="zh-TW" altLang="en-US" sz="2400" dirty="0"/>
              <a:t>格式</a:t>
            </a:r>
            <a:endParaRPr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[CLS]</a:t>
            </a:r>
            <a:r>
              <a:rPr lang="zh-TW" altLang="en-US" sz="2400" dirty="0"/>
              <a:t>句子</a:t>
            </a:r>
            <a:r>
              <a:rPr lang="en-US" altLang="zh-TW" sz="2400" dirty="0"/>
              <a:t>A[SEP]</a:t>
            </a:r>
            <a:r>
              <a:rPr lang="zh-TW" altLang="en-US" sz="2400" dirty="0"/>
              <a:t>句子</a:t>
            </a:r>
            <a:r>
              <a:rPr lang="en-US" altLang="zh-TW" sz="2400" dirty="0"/>
              <a:t>C[SEP]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[CLS]</a:t>
            </a:r>
            <a:r>
              <a:rPr lang="zh-TW" altLang="en-US" sz="2400" dirty="0"/>
              <a:t>句子</a:t>
            </a:r>
            <a:r>
              <a:rPr lang="en-US" altLang="zh-TW" sz="2400" dirty="0"/>
              <a:t>A[SEP]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654489-181A-4A8C-9D48-D9AB3B2B5C71}"/>
              </a:ext>
            </a:extLst>
          </p:cNvPr>
          <p:cNvSpPr txBox="1"/>
          <p:nvPr/>
        </p:nvSpPr>
        <p:spPr>
          <a:xfrm>
            <a:off x="419600" y="1805240"/>
            <a:ext cx="2773401" cy="143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BERT</a:t>
            </a:r>
            <a:r>
              <a:rPr lang="zh-TW" altLang="en-US" dirty="0"/>
              <a:t>的特殊符號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[CLS]</a:t>
            </a:r>
            <a:r>
              <a:rPr lang="zh-TW" altLang="en-US" sz="1600" dirty="0"/>
              <a:t> 起頭符號</a:t>
            </a:r>
            <a:endParaRPr lang="en-US" altLang="zh-TW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[SEP]</a:t>
            </a:r>
            <a:r>
              <a:rPr lang="zh-TW" altLang="en-US" sz="1600" dirty="0"/>
              <a:t> 分割符號</a:t>
            </a:r>
            <a:endParaRPr lang="en-US" altLang="zh-TW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[UNK]</a:t>
            </a:r>
            <a:r>
              <a:rPr lang="zh-TW" altLang="en-US" sz="1600" dirty="0"/>
              <a:t> 未知詞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C5572C83-1B40-4C2F-B373-0207ACC49FB6}"/>
              </a:ext>
            </a:extLst>
          </p:cNvPr>
          <p:cNvSpPr txBox="1"/>
          <p:nvPr/>
        </p:nvSpPr>
        <p:spPr>
          <a:xfrm>
            <a:off x="5681709" y="3336986"/>
            <a:ext cx="54242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模型會自動學習</a:t>
            </a:r>
            <a:r>
              <a:rPr lang="en-US" altLang="zh-TW" sz="1200" dirty="0" err="1">
                <a:solidFill>
                  <a:srgbClr val="FF0000"/>
                </a:solidFill>
              </a:rPr>
              <a:t>positon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embeddings</a:t>
            </a:r>
            <a:r>
              <a:rPr lang="zh-TW" altLang="en-US" sz="1200" dirty="0">
                <a:solidFill>
                  <a:srgbClr val="FF0000"/>
                </a:solidFill>
              </a:rPr>
              <a:t>，所以不需提供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zh-TW" altLang="en-US" sz="1200" dirty="0">
                <a:solidFill>
                  <a:srgbClr val="FF0000"/>
                </a:solidFill>
              </a:rPr>
              <a:t>而為了正確的告知模型輸入的長度，我們在實作中另外提供</a:t>
            </a:r>
            <a:r>
              <a:rPr lang="en-US" altLang="zh-TW" sz="1200" dirty="0">
                <a:solidFill>
                  <a:srgbClr val="FF0000"/>
                </a:solidFill>
              </a:rPr>
              <a:t>attention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mask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487365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6BD23ED1-CE6F-44EF-8F34-BAFC90139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zh-TW" sz="2800" dirty="0"/>
              <a:t>Segment Embeddings</a:t>
            </a:r>
            <a:r>
              <a:rPr lang="zh-TW" altLang="en-US" sz="2800" dirty="0"/>
              <a:t>、</a:t>
            </a:r>
            <a:r>
              <a:rPr lang="en-US" altLang="zh-TW" sz="2800" dirty="0"/>
              <a:t>Position Embeddings</a:t>
            </a:r>
            <a:endParaRPr lang="zh-TW" altLang="en-US" sz="2800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C5895B72-DBE8-453D-A8E8-074D18C60E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2081158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E1A52E43-91EB-4915-A7C6-ADA13EAAB4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78983" b="22466"/>
          <a:stretch/>
        </p:blipFill>
        <p:spPr bwMode="auto">
          <a:xfrm>
            <a:off x="325568" y="1718215"/>
            <a:ext cx="1317914" cy="377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B226DB8-9B56-4A9B-9E4E-7E6FBE7AB8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[CLS]</a:t>
            </a:r>
            <a:r>
              <a:rPr lang="zh-TW" altLang="en-US" dirty="0"/>
              <a:t>你今天好嗎</a:t>
            </a:r>
            <a:r>
              <a:rPr lang="en-US" altLang="zh-TW" dirty="0"/>
              <a:t>[SEP]</a:t>
            </a:r>
            <a:r>
              <a:rPr lang="zh-TW" altLang="en-US" dirty="0"/>
              <a:t>、</a:t>
            </a:r>
            <a:r>
              <a:rPr lang="en-US" altLang="zh-TW" dirty="0"/>
              <a:t>[CLS]</a:t>
            </a:r>
            <a:r>
              <a:rPr lang="zh-TW" altLang="en-US" dirty="0"/>
              <a:t>還不錯</a:t>
            </a:r>
            <a:r>
              <a:rPr lang="en-US" altLang="zh-TW" dirty="0"/>
              <a:t>[SEP]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59BF042F-2539-4A3C-82A7-F517077C19E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2048150" y="1825625"/>
            <a:ext cx="5181600" cy="435133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pc="180" dirty="0"/>
              <a:t>[CLS]</a:t>
            </a:r>
            <a:r>
              <a:rPr lang="zh-TW" altLang="en-US" spc="180" dirty="0"/>
              <a:t>你今天好嗎</a:t>
            </a:r>
            <a:r>
              <a:rPr lang="en-US" altLang="zh-TW" spc="180" dirty="0"/>
              <a:t>[SEP]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320" dirty="0"/>
              <a:t>[101,1,2,3,4,5,102]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800" dirty="0"/>
              <a:t>[0,0,0,0,0,0,0]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800" dirty="0"/>
              <a:t>[1,1,1,1,1,1,1]</a:t>
            </a:r>
            <a:endParaRPr lang="zh-TW" altLang="en-US" spc="800" dirty="0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8894CBC-3878-46D5-9048-61BF6297E5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382150" y="1825625"/>
            <a:ext cx="5181600" cy="435133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TW" spc="180" dirty="0"/>
              <a:t>[CLS]</a:t>
            </a:r>
            <a:r>
              <a:rPr lang="zh-TW" altLang="en-US" spc="180" dirty="0"/>
              <a:t>還不錯</a:t>
            </a:r>
            <a:r>
              <a:rPr lang="en-US" altLang="zh-TW" spc="180" dirty="0"/>
              <a:t>[SEP]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100" dirty="0"/>
              <a:t>[101,6,7,8,102, 0,0]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500" dirty="0"/>
              <a:t>[0,0,0,0,0,  </a:t>
            </a:r>
            <a:r>
              <a:rPr lang="en-US" altLang="zh-TW" dirty="0"/>
              <a:t>0,0</a:t>
            </a:r>
            <a:r>
              <a:rPr lang="en-US" altLang="zh-TW" spc="500" dirty="0"/>
              <a:t>]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altLang="zh-TW" spc="500" dirty="0"/>
              <a:t>[1,1,1,1,1,  </a:t>
            </a:r>
            <a:r>
              <a:rPr lang="en-US" altLang="zh-TW" dirty="0"/>
              <a:t>0,0</a:t>
            </a:r>
            <a:r>
              <a:rPr lang="en-US" altLang="zh-TW" spc="500" dirty="0"/>
              <a:t>]</a:t>
            </a:r>
            <a:endParaRPr lang="zh-TW" altLang="en-US" spc="500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67215FB5-9314-46F1-9CAE-4741677EC35C}"/>
              </a:ext>
            </a:extLst>
          </p:cNvPr>
          <p:cNvSpPr/>
          <p:nvPr/>
        </p:nvSpPr>
        <p:spPr>
          <a:xfrm>
            <a:off x="325568" y="1579419"/>
            <a:ext cx="11284527" cy="400858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4CBD0E19-6403-4C8D-A034-991C88DB1815}"/>
              </a:ext>
            </a:extLst>
          </p:cNvPr>
          <p:cNvSpPr txBox="1"/>
          <p:nvPr/>
        </p:nvSpPr>
        <p:spPr>
          <a:xfrm>
            <a:off x="267827" y="5627828"/>
            <a:ext cx="8797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400" dirty="0">
                <a:solidFill>
                  <a:srgbClr val="FFC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Batch</a:t>
            </a:r>
            <a:endParaRPr lang="zh-TW" altLang="en-US" sz="2400" dirty="0">
              <a:solidFill>
                <a:srgbClr val="FFC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3EC933DD-C3A1-4BA4-B9B8-9F583F75A00A}"/>
              </a:ext>
            </a:extLst>
          </p:cNvPr>
          <p:cNvCxnSpPr>
            <a:cxnSpLocks/>
          </p:cNvCxnSpPr>
          <p:nvPr/>
        </p:nvCxnSpPr>
        <p:spPr>
          <a:xfrm>
            <a:off x="2048150" y="4919807"/>
            <a:ext cx="3613727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DADB5128-6C3D-43F5-8EC4-C12047C5DD87}"/>
              </a:ext>
            </a:extLst>
          </p:cNvPr>
          <p:cNvSpPr txBox="1"/>
          <p:nvPr/>
        </p:nvSpPr>
        <p:spPr>
          <a:xfrm>
            <a:off x="3420903" y="4951236"/>
            <a:ext cx="86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長度</a:t>
            </a:r>
            <a:r>
              <a:rPr lang="en-US" altLang="zh-TW" dirty="0">
                <a:solidFill>
                  <a:srgbClr val="FF0000"/>
                </a:solidFill>
              </a:rPr>
              <a:t>7</a:t>
            </a:r>
            <a:endParaRPr lang="zh-TW" altLang="en-US" dirty="0">
              <a:solidFill>
                <a:srgbClr val="FF0000"/>
              </a:solidFill>
            </a:endParaRPr>
          </a:p>
        </p:txBody>
      </p: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A2E77D86-4D0D-46FC-B297-A0E296FFCA97}"/>
              </a:ext>
            </a:extLst>
          </p:cNvPr>
          <p:cNvCxnSpPr>
            <a:cxnSpLocks/>
          </p:cNvCxnSpPr>
          <p:nvPr/>
        </p:nvCxnSpPr>
        <p:spPr>
          <a:xfrm>
            <a:off x="7472205" y="4957298"/>
            <a:ext cx="2189018" cy="0"/>
          </a:xfrm>
          <a:prstGeom prst="straightConnector1">
            <a:avLst/>
          </a:prstGeom>
          <a:ln w="190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5DC7705-EBA5-49DA-BF04-1B5DE869DF81}"/>
              </a:ext>
            </a:extLst>
          </p:cNvPr>
          <p:cNvSpPr txBox="1"/>
          <p:nvPr/>
        </p:nvSpPr>
        <p:spPr>
          <a:xfrm>
            <a:off x="8168393" y="4951236"/>
            <a:ext cx="86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長度</a:t>
            </a:r>
            <a:r>
              <a:rPr lang="en-US" altLang="zh-TW" dirty="0">
                <a:solidFill>
                  <a:srgbClr val="FF0000"/>
                </a:solidFill>
              </a:rPr>
              <a:t>5</a:t>
            </a:r>
            <a:endParaRPr lang="zh-TW" altLang="en-US" dirty="0">
              <a:solidFill>
                <a:srgbClr val="FF0000"/>
              </a:solidFill>
            </a:endParaRPr>
          </a:p>
        </p:txBody>
      </p:sp>
      <p:sp>
        <p:nvSpPr>
          <p:cNvPr id="20" name="文字方塊 19">
            <a:extLst>
              <a:ext uri="{FF2B5EF4-FFF2-40B4-BE49-F238E27FC236}">
                <a16:creationId xmlns:a16="http://schemas.microsoft.com/office/drawing/2014/main" id="{8ADE4923-D8BC-4DD1-B641-8E2BDB60714A}"/>
              </a:ext>
            </a:extLst>
          </p:cNvPr>
          <p:cNvSpPr txBox="1"/>
          <p:nvPr/>
        </p:nvSpPr>
        <p:spPr>
          <a:xfrm>
            <a:off x="9929651" y="4969958"/>
            <a:ext cx="868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>
                <a:solidFill>
                  <a:srgbClr val="FF0000"/>
                </a:solidFill>
              </a:rPr>
              <a:t>補齊</a:t>
            </a:r>
          </a:p>
        </p:txBody>
      </p:sp>
      <p:sp>
        <p:nvSpPr>
          <p:cNvPr id="21" name="矩形 20">
            <a:extLst>
              <a:ext uri="{FF2B5EF4-FFF2-40B4-BE49-F238E27FC236}">
                <a16:creationId xmlns:a16="http://schemas.microsoft.com/office/drawing/2014/main" id="{754DBE76-3E1F-4EE1-B088-D67407CB2D86}"/>
              </a:ext>
            </a:extLst>
          </p:cNvPr>
          <p:cNvSpPr/>
          <p:nvPr/>
        </p:nvSpPr>
        <p:spPr>
          <a:xfrm>
            <a:off x="9889244" y="2743200"/>
            <a:ext cx="649433" cy="2096042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3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F39FE167-D4C9-4078-9C9A-31DC890897D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78983" b="22466"/>
          <a:stretch/>
        </p:blipFill>
        <p:spPr bwMode="auto">
          <a:xfrm>
            <a:off x="5814277" y="1718216"/>
            <a:ext cx="1317914" cy="377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C3F66556-41CD-4E9A-81CB-4D02CD6C9B44}"/>
              </a:ext>
            </a:extLst>
          </p:cNvPr>
          <p:cNvSpPr txBox="1"/>
          <p:nvPr/>
        </p:nvSpPr>
        <p:spPr>
          <a:xfrm>
            <a:off x="548962" y="4489571"/>
            <a:ext cx="12469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Attention Mask</a:t>
            </a:r>
            <a:endParaRPr lang="zh-TW" altLang="en-US" dirty="0"/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63801677-42B7-4E24-8C1E-C6EDB2975C28}"/>
              </a:ext>
            </a:extLst>
          </p:cNvPr>
          <p:cNvSpPr txBox="1"/>
          <p:nvPr/>
        </p:nvSpPr>
        <p:spPr>
          <a:xfrm>
            <a:off x="6072885" y="4489570"/>
            <a:ext cx="12469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Attention Mask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8982938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9A04434-B56D-4FB3-9A99-1FED65EAD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[CLS]</a:t>
            </a:r>
            <a:r>
              <a:rPr lang="zh-TW" altLang="en-US" dirty="0"/>
              <a:t>你今天好嗎</a:t>
            </a:r>
            <a:r>
              <a:rPr lang="en-US" altLang="zh-TW" dirty="0"/>
              <a:t>[SEP]</a:t>
            </a:r>
            <a:r>
              <a:rPr lang="zh-TW" altLang="en-US" dirty="0"/>
              <a:t>還不錯</a:t>
            </a:r>
            <a:r>
              <a:rPr lang="en-US" altLang="zh-TW" dirty="0"/>
              <a:t>[SEP]</a:t>
            </a:r>
            <a:endParaRPr lang="zh-TW" altLang="en-US" dirty="0"/>
          </a:p>
        </p:txBody>
      </p:sp>
      <p:pic>
        <p:nvPicPr>
          <p:cNvPr id="4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2655553D-D4A5-45C0-B949-EC529F1D4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518" r="78983" b="22466"/>
          <a:stretch/>
        </p:blipFill>
        <p:spPr bwMode="auto">
          <a:xfrm>
            <a:off x="2108181" y="1819564"/>
            <a:ext cx="1317914" cy="3770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內容版面配置區 2">
            <a:extLst>
              <a:ext uri="{FF2B5EF4-FFF2-40B4-BE49-F238E27FC236}">
                <a16:creationId xmlns:a16="http://schemas.microsoft.com/office/drawing/2014/main" id="{D4944E29-5A7B-43AC-832A-ABB0967F9DDC}"/>
              </a:ext>
            </a:extLst>
          </p:cNvPr>
          <p:cNvSpPr txBox="1">
            <a:spLocks/>
          </p:cNvSpPr>
          <p:nvPr/>
        </p:nvSpPr>
        <p:spPr>
          <a:xfrm>
            <a:off x="3830763" y="2065770"/>
            <a:ext cx="7114325" cy="345295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pc="180" dirty="0">
                <a:solidFill>
                  <a:schemeClr val="accent5">
                    <a:lumMod val="75000"/>
                  </a:schemeClr>
                </a:solidFill>
              </a:rPr>
              <a:t>[CLS]</a:t>
            </a:r>
            <a:r>
              <a:rPr lang="zh-TW" altLang="en-US" spc="180" dirty="0">
                <a:solidFill>
                  <a:schemeClr val="accent5">
                    <a:lumMod val="75000"/>
                  </a:schemeClr>
                </a:solidFill>
              </a:rPr>
              <a:t>你今天好嗎</a:t>
            </a:r>
            <a:r>
              <a:rPr lang="en-US" altLang="zh-TW" spc="180" dirty="0">
                <a:solidFill>
                  <a:schemeClr val="accent5">
                    <a:lumMod val="75000"/>
                  </a:schemeClr>
                </a:solidFill>
              </a:rPr>
              <a:t>[SEP]</a:t>
            </a:r>
            <a:r>
              <a:rPr lang="zh-TW" altLang="en-US" spc="180" dirty="0">
                <a:solidFill>
                  <a:srgbClr val="FF0000"/>
                </a:solidFill>
              </a:rPr>
              <a:t>還不錯</a:t>
            </a:r>
            <a:r>
              <a:rPr lang="en-US" altLang="zh-TW" spc="180" dirty="0">
                <a:solidFill>
                  <a:srgbClr val="FF0000"/>
                </a:solidFill>
              </a:rPr>
              <a:t>[SEP]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pc="320" dirty="0">
                <a:solidFill>
                  <a:schemeClr val="accent5">
                    <a:lumMod val="75000"/>
                  </a:schemeClr>
                </a:solidFill>
              </a:rPr>
              <a:t>[101,1,2,3,4,5,102</a:t>
            </a:r>
            <a:r>
              <a:rPr lang="en-US" altLang="zh-TW" spc="320" dirty="0">
                <a:solidFill>
                  <a:srgbClr val="FF0000"/>
                </a:solidFill>
              </a:rPr>
              <a:t>,6,7,8,102]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pc="800" dirty="0">
                <a:solidFill>
                  <a:schemeClr val="accent5">
                    <a:lumMod val="75000"/>
                  </a:schemeClr>
                </a:solidFill>
              </a:rPr>
              <a:t>[0,0,0,0,0,0,0</a:t>
            </a:r>
            <a:r>
              <a:rPr lang="en-US" altLang="zh-TW" spc="800" dirty="0">
                <a:solidFill>
                  <a:srgbClr val="FF0000"/>
                </a:solidFill>
              </a:rPr>
              <a:t>,1,1,1,1]</a:t>
            </a:r>
          </a:p>
          <a:p>
            <a:pPr marL="0" indent="0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en-US" altLang="zh-TW" spc="800" dirty="0">
                <a:solidFill>
                  <a:schemeClr val="accent5">
                    <a:lumMod val="75000"/>
                  </a:schemeClr>
                </a:solidFill>
              </a:rPr>
              <a:t>[1,1,1,1,1,1,</a:t>
            </a:r>
            <a:r>
              <a:rPr lang="en-US" altLang="zh-TW" spc="800" dirty="0">
                <a:solidFill>
                  <a:srgbClr val="0070C0"/>
                </a:solidFill>
              </a:rPr>
              <a:t>1</a:t>
            </a:r>
            <a:r>
              <a:rPr lang="en-US" altLang="zh-TW" spc="800" dirty="0">
                <a:solidFill>
                  <a:srgbClr val="FF0000"/>
                </a:solidFill>
              </a:rPr>
              <a:t>,1,1,1,1]</a:t>
            </a:r>
            <a:endParaRPr lang="zh-TW" altLang="en-US" spc="800" dirty="0">
              <a:solidFill>
                <a:srgbClr val="FF0000"/>
              </a:solidFill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B477067-E7FC-4DE1-9D1A-0B3EAC1119D4}"/>
              </a:ext>
            </a:extLst>
          </p:cNvPr>
          <p:cNvSpPr/>
          <p:nvPr/>
        </p:nvSpPr>
        <p:spPr>
          <a:xfrm>
            <a:off x="2108181" y="1819564"/>
            <a:ext cx="7636177" cy="4008582"/>
          </a:xfrm>
          <a:prstGeom prst="rect">
            <a:avLst/>
          </a:prstGeom>
          <a:noFill/>
          <a:ln w="19050">
            <a:solidFill>
              <a:srgbClr val="FFC000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6C33983A-5B51-4D66-9963-1AC11AC7DFDD}"/>
              </a:ext>
            </a:extLst>
          </p:cNvPr>
          <p:cNvSpPr txBox="1"/>
          <p:nvPr/>
        </p:nvSpPr>
        <p:spPr>
          <a:xfrm>
            <a:off x="2447642" y="4739767"/>
            <a:ext cx="1246920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altLang="zh-TW" dirty="0"/>
              <a:t>Attention Mask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75318207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B6C0276-6EA4-41E8-8569-BCA9784B3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模型加載、輸入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30A5465C-DA25-48B2-BC39-890D9DD9CB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09546346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E708159A-3EEF-4A4A-A3B2-B6AD7DA0F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加載、輸入模型</a:t>
            </a:r>
            <a:endParaRPr lang="zh-TW" altLang="en-US" dirty="0"/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7EF968A9-9976-4D85-B622-E750681897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0137" y="2084318"/>
            <a:ext cx="9991725" cy="324802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25364A90-50A5-463A-9F9B-2C34041F43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0137" y="5725973"/>
            <a:ext cx="9993600" cy="535787"/>
          </a:xfrm>
          <a:prstGeom prst="rect">
            <a:avLst/>
          </a:prstGeom>
        </p:spPr>
      </p:pic>
      <p:sp>
        <p:nvSpPr>
          <p:cNvPr id="12" name="矩形 11">
            <a:extLst>
              <a:ext uri="{FF2B5EF4-FFF2-40B4-BE49-F238E27FC236}">
                <a16:creationId xmlns:a16="http://schemas.microsoft.com/office/drawing/2014/main" id="{3739261D-69CC-4500-8A82-BDD15B602C66}"/>
              </a:ext>
            </a:extLst>
          </p:cNvPr>
          <p:cNvSpPr/>
          <p:nvPr/>
        </p:nvSpPr>
        <p:spPr>
          <a:xfrm>
            <a:off x="1732624" y="6378391"/>
            <a:ext cx="8726750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hlinkClick r:id="rId4"/>
              </a:rPr>
              <a:t>https://github.com/p208p2002/albert-zh-for-pytorch-transformers/blob/master/usage_example.py</a:t>
            </a:r>
            <a:endParaRPr lang="zh-TW" altLang="en-US" sz="1200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846C0081-5EA6-47FD-A614-378786C3F02A}"/>
              </a:ext>
            </a:extLst>
          </p:cNvPr>
          <p:cNvSpPr txBox="1"/>
          <p:nvPr/>
        </p:nvSpPr>
        <p:spPr>
          <a:xfrm>
            <a:off x="8206619" y="202610"/>
            <a:ext cx="380486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>
                <a:solidFill>
                  <a:srgbClr val="FF0000"/>
                </a:solidFill>
              </a:rPr>
              <a:t>由於</a:t>
            </a:r>
            <a:r>
              <a:rPr lang="en-US" altLang="zh-TW" sz="1400" dirty="0">
                <a:solidFill>
                  <a:srgbClr val="FF0000"/>
                </a:solidFill>
              </a:rPr>
              <a:t>albert-</a:t>
            </a:r>
            <a:r>
              <a:rPr lang="en-US" altLang="zh-TW" sz="1400" dirty="0" err="1">
                <a:solidFill>
                  <a:srgbClr val="FF0000"/>
                </a:solidFill>
              </a:rPr>
              <a:t>zh</a:t>
            </a:r>
            <a:r>
              <a:rPr lang="zh-TW" altLang="en-US" sz="1400" dirty="0">
                <a:solidFill>
                  <a:srgbClr val="FF0000"/>
                </a:solidFill>
              </a:rPr>
              <a:t>沒有被整合在</a:t>
            </a:r>
            <a:r>
              <a:rPr lang="en-US" altLang="zh-TW" sz="1400" dirty="0">
                <a:solidFill>
                  <a:srgbClr val="FF0000"/>
                </a:solidFill>
              </a:rPr>
              <a:t>transformers</a:t>
            </a:r>
          </a:p>
          <a:p>
            <a:r>
              <a:rPr lang="zh-TW" altLang="en-US" sz="1400" dirty="0">
                <a:solidFill>
                  <a:srgbClr val="FF0000"/>
                </a:solidFill>
              </a:rPr>
              <a:t>因此使用修改過的</a:t>
            </a:r>
            <a:r>
              <a:rPr lang="en-US" altLang="zh-TW" sz="1400" dirty="0">
                <a:solidFill>
                  <a:srgbClr val="FF0000"/>
                </a:solidFill>
              </a:rPr>
              <a:t>module</a:t>
            </a:r>
          </a:p>
          <a:p>
            <a:r>
              <a:rPr lang="zh-TW" altLang="en-US" sz="1400" dirty="0">
                <a:solidFill>
                  <a:srgbClr val="FF0000"/>
                </a:solidFill>
              </a:rPr>
              <a:t>但是用法、接口與文件與</a:t>
            </a:r>
            <a:r>
              <a:rPr lang="en-US" altLang="zh-TW" sz="1400" dirty="0">
                <a:solidFill>
                  <a:srgbClr val="FF0000"/>
                </a:solidFill>
              </a:rPr>
              <a:t>transformers</a:t>
            </a:r>
            <a:r>
              <a:rPr lang="zh-TW" altLang="en-US" sz="1400" dirty="0">
                <a:solidFill>
                  <a:srgbClr val="FF0000"/>
                </a:solidFill>
              </a:rPr>
              <a:t>通用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6594136C-F16D-4E33-A294-C84A7D3C62F4}"/>
              </a:ext>
            </a:extLst>
          </p:cNvPr>
          <p:cNvSpPr/>
          <p:nvPr/>
        </p:nvSpPr>
        <p:spPr>
          <a:xfrm>
            <a:off x="7061053" y="946649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hlinkClick r:id="rId5"/>
              </a:rPr>
              <a:t>https://github.com/p208p2002/albert-zh-for-pytorch-transformers</a:t>
            </a:r>
            <a:endParaRPr lang="zh-TW" altLang="en-US" sz="1000" dirty="0"/>
          </a:p>
        </p:txBody>
      </p:sp>
    </p:spTree>
    <p:extLst>
      <p:ext uri="{BB962C8B-B14F-4D97-AF65-F5344CB8AC3E}">
        <p14:creationId xmlns:p14="http://schemas.microsoft.com/office/powerpoint/2010/main" val="17712290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34528BC-1967-4AA0-95B9-87124A682F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完整的輸入接口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F0F907C-16A0-4795-917D-CA777777EF47}"/>
              </a:ext>
            </a:extLst>
          </p:cNvPr>
          <p:cNvSpPr/>
          <p:nvPr/>
        </p:nvSpPr>
        <p:spPr>
          <a:xfrm>
            <a:off x="1262108" y="5786892"/>
            <a:ext cx="966778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TW" altLang="en-US" sz="1400" dirty="0"/>
              <a:t>官方文件</a:t>
            </a:r>
            <a:endParaRPr lang="en-US" altLang="zh-TW" sz="1400" dirty="0">
              <a:hlinkClick r:id="rId2"/>
            </a:endParaRPr>
          </a:p>
          <a:p>
            <a:pPr algn="ctr"/>
            <a:r>
              <a:rPr lang="en-US" altLang="zh-TW" sz="1400" dirty="0">
                <a:hlinkClick r:id="rId2"/>
              </a:rPr>
              <a:t>https://huggingface.co/transformers/v2.3.0/model_doc/albert.html#albertforsequenceclassification</a:t>
            </a:r>
            <a:endParaRPr lang="zh-TW" altLang="en-US" sz="1400" dirty="0"/>
          </a:p>
        </p:txBody>
      </p:sp>
      <p:graphicFrame>
        <p:nvGraphicFramePr>
          <p:cNvPr id="10" name="表格 9">
            <a:extLst>
              <a:ext uri="{FF2B5EF4-FFF2-40B4-BE49-F238E27FC236}">
                <a16:creationId xmlns:a16="http://schemas.microsoft.com/office/drawing/2014/main" id="{8E45BC93-D11B-4C1D-8D63-E545EF639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6992413"/>
              </p:ext>
            </p:extLst>
          </p:nvPr>
        </p:nvGraphicFramePr>
        <p:xfrm>
          <a:off x="1783301" y="2479393"/>
          <a:ext cx="8625396" cy="20624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875132">
                  <a:extLst>
                    <a:ext uri="{9D8B030D-6E8A-4147-A177-3AD203B41FA5}">
                      <a16:colId xmlns:a16="http://schemas.microsoft.com/office/drawing/2014/main" val="3117939532"/>
                    </a:ext>
                  </a:extLst>
                </a:gridCol>
                <a:gridCol w="2875132">
                  <a:extLst>
                    <a:ext uri="{9D8B030D-6E8A-4147-A177-3AD203B41FA5}">
                      <a16:colId xmlns:a16="http://schemas.microsoft.com/office/drawing/2014/main" val="3231462455"/>
                    </a:ext>
                  </a:extLst>
                </a:gridCol>
                <a:gridCol w="2875132">
                  <a:extLst>
                    <a:ext uri="{9D8B030D-6E8A-4147-A177-3AD203B41FA5}">
                      <a16:colId xmlns:a16="http://schemas.microsoft.com/office/drawing/2014/main" val="6469591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Transformers Model Input 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對應的 </a:t>
                      </a:r>
                      <a:r>
                        <a:rPr lang="en-US" altLang="zh-TW" sz="1600" dirty="0"/>
                        <a:t>Bert Embeddings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說明</a:t>
                      </a:r>
                      <a:r>
                        <a:rPr lang="en-US" altLang="zh-TW" sz="1600" dirty="0"/>
                        <a:t>/</a:t>
                      </a:r>
                      <a:r>
                        <a:rPr lang="zh-TW" altLang="en-US" sz="1600" dirty="0"/>
                        <a:t>輸入建議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79322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input_ids</a:t>
                      </a:r>
                      <a:r>
                        <a:rPr lang="en-US" altLang="zh-TW" sz="1600" dirty="0"/>
                        <a:t>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Token_embedings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必要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5906479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token_type_ids</a:t>
                      </a:r>
                      <a:endParaRPr lang="en-US" altLang="zh-TW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Segment_embeddings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建議提供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91674958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TW" sz="1600" dirty="0" err="1"/>
                        <a:t>position_ids</a:t>
                      </a:r>
                      <a:r>
                        <a:rPr lang="en-US" altLang="zh-TW" sz="1600" dirty="0"/>
                        <a:t> (optional)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Postion_embeddings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根據訓練過程學習，</a:t>
                      </a:r>
                      <a:r>
                        <a:rPr lang="zh-TW" altLang="en-US" sz="1600" dirty="0">
                          <a:solidFill>
                            <a:srgbClr val="FF0000"/>
                          </a:solidFill>
                        </a:rPr>
                        <a:t>不需提供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67591042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TW" sz="1600" dirty="0" err="1"/>
                        <a:t>attention_mask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TW" sz="1600" dirty="0"/>
                        <a:t>-</a:t>
                      </a:r>
                      <a:endParaRPr lang="zh-TW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zh-TW" altLang="en-US" sz="1600" dirty="0"/>
                        <a:t>聚焦非</a:t>
                      </a:r>
                      <a:r>
                        <a:rPr lang="en-US" altLang="zh-TW" sz="1600" dirty="0"/>
                        <a:t>padding(</a:t>
                      </a:r>
                      <a:r>
                        <a:rPr lang="zh-TW" altLang="en-US" sz="1600" dirty="0"/>
                        <a:t>補零</a:t>
                      </a:r>
                      <a:r>
                        <a:rPr lang="en-US" altLang="zh-TW" sz="1600" dirty="0"/>
                        <a:t>)</a:t>
                      </a:r>
                      <a:r>
                        <a:rPr lang="zh-TW" altLang="en-US" sz="1600" dirty="0"/>
                        <a:t>的輸入，強烈建議提供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5613761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34780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72CC035-4F20-4C36-9329-02F5175621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參考資源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2323D994-B58E-48C3-BCA8-3403C2C7C9B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Taipei QA BOT (</a:t>
            </a:r>
            <a:r>
              <a:rPr lang="zh-TW" altLang="en-US" dirty="0"/>
              <a:t>投影片範例</a:t>
            </a:r>
            <a:r>
              <a:rPr lang="en-US" altLang="zh-TW" dirty="0"/>
              <a:t>)</a:t>
            </a:r>
            <a:endParaRPr lang="en-US" altLang="zh-TW" dirty="0">
              <a:hlinkClick r:id="rId2"/>
            </a:endParaRPr>
          </a:p>
          <a:p>
            <a:pPr lvl="1">
              <a:lnSpc>
                <a:spcPct val="150000"/>
              </a:lnSpc>
            </a:pPr>
            <a:r>
              <a:rPr lang="en-US" altLang="zh-TW" dirty="0">
                <a:hlinkClick r:id="rId2"/>
              </a:rPr>
              <a:t>https://github.com/p208p2002/taipei-QA-BERT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/>
              <a:t>Transformers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linkClick r:id="rId3"/>
              </a:rPr>
              <a:t>https://github.com/huggingface/transformers</a:t>
            </a:r>
            <a:endParaRPr lang="en-US" altLang="zh-TW" dirty="0"/>
          </a:p>
          <a:p>
            <a:pPr>
              <a:lnSpc>
                <a:spcPct val="150000"/>
              </a:lnSpc>
            </a:pPr>
            <a:r>
              <a:rPr lang="zh-TW" altLang="en-US" dirty="0"/>
              <a:t>中文</a:t>
            </a:r>
            <a:r>
              <a:rPr lang="en-US" altLang="zh-TW" dirty="0"/>
              <a:t>ALBERT</a:t>
            </a:r>
          </a:p>
          <a:p>
            <a:pPr lvl="1">
              <a:lnSpc>
                <a:spcPct val="150000"/>
              </a:lnSpc>
            </a:pPr>
            <a:r>
              <a:rPr lang="en-US" altLang="zh-TW" dirty="0">
                <a:hlinkClick r:id="rId4"/>
              </a:rPr>
              <a:t>https://github.com/p208p2002/albert-zh-for-pytorch-transformers</a:t>
            </a:r>
            <a:endParaRPr lang="en-US" altLang="zh-TW" dirty="0"/>
          </a:p>
          <a:p>
            <a:pPr marL="0" indent="0">
              <a:lnSpc>
                <a:spcPct val="150000"/>
              </a:lnSpc>
              <a:buNone/>
            </a:pPr>
            <a:endParaRPr lang="en-US" altLang="zh-TW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E4A6428E-F681-47AD-B422-8236FF71325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5550" y="5254891"/>
            <a:ext cx="1450305" cy="14503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89454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130B2D60-D408-411E-B3D5-620C4805D0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補充</a:t>
            </a:r>
            <a:r>
              <a:rPr lang="en-US" altLang="zh-TW" dirty="0"/>
              <a:t>-</a:t>
            </a:r>
            <a:r>
              <a:rPr lang="zh-TW" altLang="en-US" dirty="0"/>
              <a:t>修正</a:t>
            </a:r>
            <a:r>
              <a:rPr lang="en-US" altLang="zh-TW" dirty="0" err="1"/>
              <a:t>jupyter</a:t>
            </a:r>
            <a:r>
              <a:rPr lang="en-US" altLang="zh-TW" dirty="0"/>
              <a:t> import</a:t>
            </a:r>
            <a:endParaRPr lang="zh-TW" altLang="en-US" dirty="0"/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DEEB3808-BC69-41EA-A783-0FA1189F639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719257" y="3010697"/>
            <a:ext cx="8753475" cy="5334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D447D6AF-CD0D-4B01-AD54-CAE67D4604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14458" y="3847303"/>
            <a:ext cx="9363075" cy="914400"/>
          </a:xfrm>
          <a:prstGeom prst="rect">
            <a:avLst/>
          </a:prstGeom>
        </p:spPr>
      </p:pic>
      <p:sp>
        <p:nvSpPr>
          <p:cNvPr id="3" name="矩形 2">
            <a:extLst>
              <a:ext uri="{FF2B5EF4-FFF2-40B4-BE49-F238E27FC236}">
                <a16:creationId xmlns:a16="http://schemas.microsoft.com/office/drawing/2014/main" id="{CE48BB5A-CAAF-4E8A-B1D5-0A9F99FB95B8}"/>
              </a:ext>
            </a:extLst>
          </p:cNvPr>
          <p:cNvSpPr/>
          <p:nvPr/>
        </p:nvSpPr>
        <p:spPr>
          <a:xfrm>
            <a:off x="171656" y="5531716"/>
            <a:ext cx="11848681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400" dirty="0">
                <a:hlinkClick r:id="rId5"/>
              </a:rPr>
              <a:t>https://github.com/p208p2002/albert-zh-for-pytorch-transformers#%E5%B8%B8%E8%A6%8B%E5%95%8F%E9%A1%8C</a:t>
            </a:r>
            <a:endParaRPr lang="zh-TW" altLang="en-US" sz="1400" dirty="0"/>
          </a:p>
        </p:txBody>
      </p:sp>
      <p:sp>
        <p:nvSpPr>
          <p:cNvPr id="8" name="文字方塊 7">
            <a:extLst>
              <a:ext uri="{FF2B5EF4-FFF2-40B4-BE49-F238E27FC236}">
                <a16:creationId xmlns:a16="http://schemas.microsoft.com/office/drawing/2014/main" id="{D1BB06EE-8B52-4828-B739-059A3A54A8B6}"/>
              </a:ext>
            </a:extLst>
          </p:cNvPr>
          <p:cNvSpPr txBox="1"/>
          <p:nvPr/>
        </p:nvSpPr>
        <p:spPr>
          <a:xfrm>
            <a:off x="3539225" y="1650293"/>
            <a:ext cx="5113538" cy="8791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dirty="0"/>
              <a:t>在</a:t>
            </a:r>
            <a:r>
              <a:rPr lang="en-US" altLang="zh-TW" dirty="0" err="1"/>
              <a:t>jupyter</a:t>
            </a:r>
            <a:r>
              <a:rPr lang="zh-TW" altLang="en-US" dirty="0"/>
              <a:t>、</a:t>
            </a:r>
            <a:r>
              <a:rPr lang="en-US" altLang="zh-TW" dirty="0" err="1"/>
              <a:t>colab</a:t>
            </a:r>
            <a:r>
              <a:rPr lang="zh-TW" altLang="en-US" dirty="0"/>
              <a:t>等環境可能會遇到</a:t>
            </a:r>
            <a:r>
              <a:rPr lang="en-US" altLang="zh-TW" dirty="0"/>
              <a:t>import</a:t>
            </a:r>
            <a:r>
              <a:rPr lang="zh-TW" altLang="en-US" dirty="0"/>
              <a:t>問題</a:t>
            </a:r>
            <a:endParaRPr lang="en-US" altLang="zh-TW" dirty="0"/>
          </a:p>
          <a:p>
            <a:pPr algn="ctr">
              <a:lnSpc>
                <a:spcPct val="150000"/>
              </a:lnSpc>
            </a:pPr>
            <a:r>
              <a:rPr lang="zh-TW" altLang="en-US" dirty="0"/>
              <a:t>增加系統路徑避免找不到自訂</a:t>
            </a:r>
            <a:r>
              <a:rPr lang="en-US" altLang="zh-TW" dirty="0"/>
              <a:t>package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871692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F42233-361D-4B24-8098-F23BB0194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Chapter 3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C1AEFD96-A38E-467C-B00C-B13AABA11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Dataset</a:t>
            </a:r>
            <a:r>
              <a:rPr lang="zh-TW" altLang="en-US" dirty="0"/>
              <a:t>、</a:t>
            </a:r>
            <a:r>
              <a:rPr lang="en-US" altLang="zh-TW" dirty="0" err="1"/>
              <a:t>DataLoader</a:t>
            </a: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68895990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ABBC0A2-FCBA-45BE-9BAF-F42C306D27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8777" y="-87959"/>
            <a:ext cx="10515600" cy="615164"/>
          </a:xfrm>
        </p:spPr>
        <p:txBody>
          <a:bodyPr>
            <a:normAutofit/>
          </a:bodyPr>
          <a:lstStyle/>
          <a:p>
            <a:r>
              <a:rPr lang="zh-TW" altLang="en-US" sz="2000" dirty="0"/>
              <a:t>特徵轉換、類別反查</a:t>
            </a:r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67BDA55C-AE55-4357-8C69-04C6E619A31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60646" y="4797299"/>
            <a:ext cx="6534150" cy="1495425"/>
          </a:xfrm>
          <a:prstGeom prst="rect">
            <a:avLst/>
          </a:prstGeom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D04D5E62-AC7C-4D18-9F11-BDA742CCF0FF}"/>
              </a:ext>
            </a:extLst>
          </p:cNvPr>
          <p:cNvSpPr/>
          <p:nvPr/>
        </p:nvSpPr>
        <p:spPr>
          <a:xfrm>
            <a:off x="879721" y="6292724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hlinkClick r:id="rId3"/>
              </a:rPr>
              <a:t>https://github.com/p208p2002/taipei-QA-BERT/blob/master/train.py#L34</a:t>
            </a:r>
            <a:endParaRPr lang="zh-TW" altLang="en-US" sz="1000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475EEB89-957D-4645-BAB7-4E187BAB729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68179" y="2585509"/>
            <a:ext cx="4310063" cy="4226001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59BB056C-06B9-44C4-BF55-0ECE3263B1B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2424"/>
          <a:stretch/>
        </p:blipFill>
        <p:spPr>
          <a:xfrm>
            <a:off x="660646" y="2024877"/>
            <a:ext cx="5381625" cy="2360695"/>
          </a:xfrm>
          <a:prstGeom prst="rect">
            <a:avLst/>
          </a:prstGeom>
        </p:spPr>
      </p:pic>
      <p:cxnSp>
        <p:nvCxnSpPr>
          <p:cNvPr id="9" name="直線單箭頭接點 8">
            <a:extLst>
              <a:ext uri="{FF2B5EF4-FFF2-40B4-BE49-F238E27FC236}">
                <a16:creationId xmlns:a16="http://schemas.microsoft.com/office/drawing/2014/main" id="{ACE53EC3-9D86-4F35-975E-F3F35C301D19}"/>
              </a:ext>
            </a:extLst>
          </p:cNvPr>
          <p:cNvCxnSpPr>
            <a:cxnSpLocks/>
          </p:cNvCxnSpPr>
          <p:nvPr/>
        </p:nvCxnSpPr>
        <p:spPr>
          <a:xfrm flipH="1">
            <a:off x="2290439" y="4438840"/>
            <a:ext cx="248577" cy="564864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線單箭頭接點 10">
            <a:extLst>
              <a:ext uri="{FF2B5EF4-FFF2-40B4-BE49-F238E27FC236}">
                <a16:creationId xmlns:a16="http://schemas.microsoft.com/office/drawing/2014/main" id="{74756CF0-12EF-4361-9CAF-B8F921967A66}"/>
              </a:ext>
            </a:extLst>
          </p:cNvPr>
          <p:cNvCxnSpPr>
            <a:cxnSpLocks/>
          </p:cNvCxnSpPr>
          <p:nvPr/>
        </p:nvCxnSpPr>
        <p:spPr>
          <a:xfrm flipV="1">
            <a:off x="5086049" y="2657129"/>
            <a:ext cx="2582130" cy="38472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DE05291B-E412-4313-9F49-72F18B29B10A}"/>
              </a:ext>
            </a:extLst>
          </p:cNvPr>
          <p:cNvCxnSpPr>
            <a:cxnSpLocks/>
          </p:cNvCxnSpPr>
          <p:nvPr/>
        </p:nvCxnSpPr>
        <p:spPr>
          <a:xfrm flipV="1">
            <a:off x="4678532" y="2657129"/>
            <a:ext cx="2989647" cy="739039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文字方塊 21">
            <a:extLst>
              <a:ext uri="{FF2B5EF4-FFF2-40B4-BE49-F238E27FC236}">
                <a16:creationId xmlns:a16="http://schemas.microsoft.com/office/drawing/2014/main" id="{74AC4853-1F37-453F-B4C7-4F68045D3F8F}"/>
              </a:ext>
            </a:extLst>
          </p:cNvPr>
          <p:cNvSpPr txBox="1"/>
          <p:nvPr/>
        </p:nvSpPr>
        <p:spPr>
          <a:xfrm>
            <a:off x="4216893" y="3906605"/>
            <a:ext cx="6093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主要用途為保存</a:t>
            </a:r>
            <a:r>
              <a:rPr lang="en-US" altLang="zh-TW" sz="1200" dirty="0" err="1">
                <a:solidFill>
                  <a:srgbClr val="FF0000"/>
                </a:solidFill>
              </a:rPr>
              <a:t>answer_dic</a:t>
            </a:r>
            <a:r>
              <a:rPr lang="zh-TW" altLang="en-US" sz="1200" dirty="0">
                <a:solidFill>
                  <a:srgbClr val="FF0000"/>
                </a:solidFill>
              </a:rPr>
              <a:t>實例</a:t>
            </a:r>
            <a:endParaRPr lang="en-US" altLang="zh-TW" sz="1200" dirty="0">
              <a:solidFill>
                <a:srgbClr val="FF0000"/>
              </a:solidFill>
            </a:endParaRPr>
          </a:p>
          <a:p>
            <a:r>
              <a:rPr lang="zh-TW" altLang="en-US" sz="1200" dirty="0">
                <a:solidFill>
                  <a:srgbClr val="FF0000"/>
                </a:solidFill>
              </a:rPr>
              <a:t>用於將預測的</a:t>
            </a:r>
            <a:r>
              <a:rPr lang="en-US" altLang="zh-TW" sz="1200" dirty="0">
                <a:solidFill>
                  <a:srgbClr val="FF0000"/>
                </a:solidFill>
              </a:rPr>
              <a:t>id</a:t>
            </a:r>
            <a:r>
              <a:rPr lang="zh-TW" altLang="en-US" sz="1200" dirty="0">
                <a:solidFill>
                  <a:srgbClr val="FF0000"/>
                </a:solidFill>
              </a:rPr>
              <a:t>轉換為對應的</a:t>
            </a:r>
            <a:r>
              <a:rPr lang="en-US" altLang="zh-TW" sz="1200" dirty="0">
                <a:solidFill>
                  <a:srgbClr val="FF0000"/>
                </a:solidFill>
              </a:rPr>
              <a:t>label</a:t>
            </a:r>
            <a:endParaRPr lang="zh-TW" altLang="en-US" sz="1200" dirty="0">
              <a:solidFill>
                <a:srgbClr val="FF0000"/>
              </a:solidFill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20E81D95-7B65-4A86-9FB0-31EFBED4F3B0}"/>
              </a:ext>
            </a:extLst>
          </p:cNvPr>
          <p:cNvSpPr/>
          <p:nvPr/>
        </p:nvSpPr>
        <p:spPr>
          <a:xfrm>
            <a:off x="1400428" y="3977199"/>
            <a:ext cx="2816465" cy="20640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8D843403-C339-4D33-A86E-A16E84168294}"/>
              </a:ext>
            </a:extLst>
          </p:cNvPr>
          <p:cNvSpPr/>
          <p:nvPr/>
        </p:nvSpPr>
        <p:spPr>
          <a:xfrm>
            <a:off x="1384152" y="5115012"/>
            <a:ext cx="5513798" cy="117771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A1024FA6-3E50-4B88-980D-038744655BFD}"/>
              </a:ext>
            </a:extLst>
          </p:cNvPr>
          <p:cNvSpPr/>
          <p:nvPr/>
        </p:nvSpPr>
        <p:spPr>
          <a:xfrm>
            <a:off x="9072979" y="2720499"/>
            <a:ext cx="683580" cy="27073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1" name="文字方塊 30">
            <a:extLst>
              <a:ext uri="{FF2B5EF4-FFF2-40B4-BE49-F238E27FC236}">
                <a16:creationId xmlns:a16="http://schemas.microsoft.com/office/drawing/2014/main" id="{B8C1C717-79F2-47A3-ACEA-95382BA57E75}"/>
              </a:ext>
            </a:extLst>
          </p:cNvPr>
          <p:cNvSpPr txBox="1"/>
          <p:nvPr/>
        </p:nvSpPr>
        <p:spPr>
          <a:xfrm>
            <a:off x="9756559" y="2238861"/>
            <a:ext cx="2786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200" dirty="0">
                <a:solidFill>
                  <a:srgbClr val="FF0000"/>
                </a:solidFill>
              </a:rPr>
              <a:t>輸入為</a:t>
            </a:r>
            <a:r>
              <a:rPr lang="en-US" altLang="zh-TW" sz="1200" dirty="0">
                <a:solidFill>
                  <a:srgbClr val="FF0000"/>
                </a:solidFill>
              </a:rPr>
              <a:t>text</a:t>
            </a:r>
            <a:r>
              <a:rPr lang="zh-TW" altLang="en-US" sz="1200" dirty="0">
                <a:solidFill>
                  <a:srgbClr val="FF0000"/>
                </a:solidFill>
              </a:rPr>
              <a:t> </a:t>
            </a:r>
            <a:r>
              <a:rPr lang="en-US" altLang="zh-TW" sz="1200" dirty="0">
                <a:solidFill>
                  <a:srgbClr val="FF0000"/>
                </a:solidFill>
              </a:rPr>
              <a:t>list</a:t>
            </a:r>
            <a:br>
              <a:rPr lang="en-US" altLang="zh-TW" sz="1200" dirty="0"/>
            </a:br>
            <a:r>
              <a:rPr lang="zh-TW" altLang="en-US" sz="1200" dirty="0"/>
              <a:t>例如</a:t>
            </a:r>
            <a:endParaRPr lang="en-US" altLang="zh-TW" sz="1200" dirty="0"/>
          </a:p>
          <a:p>
            <a:r>
              <a:rPr lang="en-US" altLang="zh-TW" sz="1200" dirty="0"/>
              <a:t>[‘</a:t>
            </a:r>
            <a:r>
              <a:rPr lang="zh-TW" altLang="en-US" sz="1200" dirty="0"/>
              <a:t>第</a:t>
            </a:r>
            <a:r>
              <a:rPr lang="en-US" altLang="zh-TW" sz="1200" dirty="0"/>
              <a:t>1</a:t>
            </a:r>
            <a:r>
              <a:rPr lang="zh-TW" altLang="en-US" sz="1200" dirty="0"/>
              <a:t>類</a:t>
            </a:r>
            <a:r>
              <a:rPr lang="en-US" altLang="zh-TW" sz="1200" dirty="0"/>
              <a:t>’, ‘</a:t>
            </a:r>
            <a:r>
              <a:rPr lang="zh-TW" altLang="en-US" sz="1200" dirty="0"/>
              <a:t>第</a:t>
            </a:r>
            <a:r>
              <a:rPr lang="en-US" altLang="zh-TW" sz="1200" dirty="0"/>
              <a:t>2</a:t>
            </a:r>
            <a:r>
              <a:rPr lang="zh-TW" altLang="en-US" sz="1200" dirty="0"/>
              <a:t>類</a:t>
            </a:r>
            <a:r>
              <a:rPr lang="en-US" altLang="zh-TW" sz="1200" dirty="0"/>
              <a:t>’, ‘</a:t>
            </a:r>
            <a:r>
              <a:rPr lang="zh-TW" altLang="en-US" sz="1200" dirty="0"/>
              <a:t>第</a:t>
            </a:r>
            <a:r>
              <a:rPr lang="en-US" altLang="zh-TW" sz="1200" dirty="0"/>
              <a:t>2</a:t>
            </a:r>
            <a:r>
              <a:rPr lang="zh-TW" altLang="en-US" sz="1200" dirty="0"/>
              <a:t>類</a:t>
            </a:r>
            <a:r>
              <a:rPr lang="en-US" altLang="zh-TW" sz="1200" dirty="0"/>
              <a:t>’, ‘</a:t>
            </a:r>
            <a:r>
              <a:rPr lang="zh-TW" altLang="en-US" sz="1200" dirty="0"/>
              <a:t>第</a:t>
            </a:r>
            <a:r>
              <a:rPr lang="en-US" altLang="zh-TW" sz="1200" dirty="0"/>
              <a:t>1</a:t>
            </a:r>
            <a:r>
              <a:rPr lang="zh-TW" altLang="en-US" sz="1200" dirty="0"/>
              <a:t>類</a:t>
            </a:r>
            <a:r>
              <a:rPr lang="en-US" altLang="zh-TW" sz="1200" dirty="0"/>
              <a:t>’]</a:t>
            </a:r>
            <a:endParaRPr lang="zh-TW" altLang="en-US" sz="1200" dirty="0"/>
          </a:p>
        </p:txBody>
      </p:sp>
      <p:sp>
        <p:nvSpPr>
          <p:cNvPr id="32" name="文字方塊 31">
            <a:extLst>
              <a:ext uri="{FF2B5EF4-FFF2-40B4-BE49-F238E27FC236}">
                <a16:creationId xmlns:a16="http://schemas.microsoft.com/office/drawing/2014/main" id="{1C1DB3AC-C4F7-48FD-9861-57DB227F3F32}"/>
              </a:ext>
            </a:extLst>
          </p:cNvPr>
          <p:cNvSpPr txBox="1"/>
          <p:nvPr/>
        </p:nvSpPr>
        <p:spPr>
          <a:xfrm>
            <a:off x="7892239" y="827408"/>
            <a:ext cx="2361480" cy="12170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1400" dirty="0" err="1"/>
              <a:t>DataDic</a:t>
            </a:r>
            <a:r>
              <a:rPr lang="zh-TW" altLang="en-US" sz="1400" dirty="0"/>
              <a:t>功能</a:t>
            </a:r>
            <a:r>
              <a:rPr lang="en-US" altLang="zh-TW" sz="1400" dirty="0"/>
              <a:t>: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/>
              <a:t>將</a:t>
            </a:r>
            <a:r>
              <a:rPr lang="en-US" altLang="zh-TW" sz="1200" dirty="0"/>
              <a:t>list</a:t>
            </a:r>
            <a:r>
              <a:rPr lang="zh-TW" altLang="en-US" sz="1200" dirty="0"/>
              <a:t>內重複元素刪除</a:t>
            </a:r>
            <a:endParaRPr lang="en-US" altLang="zh-TW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/>
              <a:t>為每一個元素編號</a:t>
            </a:r>
            <a:endParaRPr lang="en-US" altLang="zh-TW" sz="1200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200" dirty="0"/>
              <a:t>提供 </a:t>
            </a:r>
            <a:r>
              <a:rPr lang="en-US" altLang="zh-TW" sz="1200" dirty="0" err="1"/>
              <a:t>to_id</a:t>
            </a:r>
            <a:r>
              <a:rPr lang="zh-TW" altLang="en-US" sz="1200" dirty="0"/>
              <a:t>、</a:t>
            </a:r>
            <a:r>
              <a:rPr lang="en-US" altLang="zh-TW" sz="1200" dirty="0" err="1"/>
              <a:t>to_text</a:t>
            </a:r>
            <a:r>
              <a:rPr lang="zh-TW" altLang="en-US" sz="1200" dirty="0"/>
              <a:t>查詢方法</a:t>
            </a:r>
          </a:p>
        </p:txBody>
      </p:sp>
      <p:sp>
        <p:nvSpPr>
          <p:cNvPr id="37" name="文字方塊 36">
            <a:extLst>
              <a:ext uri="{FF2B5EF4-FFF2-40B4-BE49-F238E27FC236}">
                <a16:creationId xmlns:a16="http://schemas.microsoft.com/office/drawing/2014/main" id="{CE521BBB-1585-4832-9B8E-81CEC344EA78}"/>
              </a:ext>
            </a:extLst>
          </p:cNvPr>
          <p:cNvSpPr txBox="1"/>
          <p:nvPr/>
        </p:nvSpPr>
        <p:spPr>
          <a:xfrm>
            <a:off x="168666" y="447876"/>
            <a:ext cx="7723573" cy="102746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/>
              <a:t>將資料由</a:t>
            </a:r>
            <a:r>
              <a:rPr lang="en-US" altLang="zh-TW" sz="1400" dirty="0"/>
              <a:t>text</a:t>
            </a:r>
            <a:r>
              <a:rPr lang="zh-TW" altLang="en-US" sz="1400" dirty="0"/>
              <a:t>經由</a:t>
            </a:r>
            <a:r>
              <a:rPr lang="en-US" altLang="zh-TW" sz="1400" dirty="0"/>
              <a:t>tokenizer</a:t>
            </a:r>
            <a:r>
              <a:rPr lang="zh-TW" altLang="en-US" sz="1400" dirty="0"/>
              <a:t>轉換成對應的</a:t>
            </a:r>
            <a:r>
              <a:rPr lang="en-US" altLang="zh-TW" sz="1400" dirty="0"/>
              <a:t>ids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/>
              <a:t>並且根據資料格式組建</a:t>
            </a:r>
            <a:r>
              <a:rPr lang="en-US" altLang="zh-TW" sz="1400" dirty="0"/>
              <a:t> </a:t>
            </a:r>
            <a:r>
              <a:rPr lang="en-US" altLang="zh-TW" sz="1400" dirty="0" err="1"/>
              <a:t>segment_ids</a:t>
            </a:r>
            <a:r>
              <a:rPr lang="zh-TW" altLang="en-US" sz="1400" dirty="0"/>
              <a:t>、</a:t>
            </a:r>
            <a:r>
              <a:rPr lang="en-US" altLang="zh-TW" sz="1400" dirty="0" err="1"/>
              <a:t>attention_masks</a:t>
            </a:r>
            <a:r>
              <a:rPr lang="en-US" altLang="zh-TW" sz="1400" dirty="0"/>
              <a:t>(</a:t>
            </a:r>
            <a:r>
              <a:rPr lang="en-US" altLang="zh-TW" sz="1400" dirty="0" err="1"/>
              <a:t>input_masks</a:t>
            </a:r>
            <a:r>
              <a:rPr lang="en-US" altLang="zh-TW" sz="1400" dirty="0"/>
              <a:t>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1400" dirty="0"/>
              <a:t>幫資料編號，還有對應的反查字典</a:t>
            </a:r>
          </a:p>
        </p:txBody>
      </p:sp>
      <p:pic>
        <p:nvPicPr>
          <p:cNvPr id="38" name="圖片 37">
            <a:extLst>
              <a:ext uri="{FF2B5EF4-FFF2-40B4-BE49-F238E27FC236}">
                <a16:creationId xmlns:a16="http://schemas.microsoft.com/office/drawing/2014/main" id="{0F416F2A-0BED-420B-8AE1-E73031A7422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0646" y="1541637"/>
            <a:ext cx="6247279" cy="356610"/>
          </a:xfrm>
          <a:prstGeom prst="rect">
            <a:avLst/>
          </a:prstGeom>
        </p:spPr>
      </p:pic>
      <p:sp>
        <p:nvSpPr>
          <p:cNvPr id="25" name="矩形 24">
            <a:extLst>
              <a:ext uri="{FF2B5EF4-FFF2-40B4-BE49-F238E27FC236}">
                <a16:creationId xmlns:a16="http://schemas.microsoft.com/office/drawing/2014/main" id="{FEB906FF-4749-4CEB-A966-8DEB0BDFD30E}"/>
              </a:ext>
            </a:extLst>
          </p:cNvPr>
          <p:cNvSpPr/>
          <p:nvPr/>
        </p:nvSpPr>
        <p:spPr>
          <a:xfrm>
            <a:off x="1630532" y="4362945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hlinkClick r:id="rId7"/>
              </a:rPr>
              <a:t>https://github.com/p208p2002/taipei-QA-BERT/blob/master/core.py#L80</a:t>
            </a:r>
            <a:endParaRPr lang="zh-TW" altLang="en-US" sz="1000" dirty="0"/>
          </a:p>
        </p:txBody>
      </p:sp>
      <p:sp>
        <p:nvSpPr>
          <p:cNvPr id="63" name="手繪多邊形: 圖案 62">
            <a:extLst>
              <a:ext uri="{FF2B5EF4-FFF2-40B4-BE49-F238E27FC236}">
                <a16:creationId xmlns:a16="http://schemas.microsoft.com/office/drawing/2014/main" id="{E9E6ABE6-58BC-4E36-8D26-8AEC6B5D327F}"/>
              </a:ext>
            </a:extLst>
          </p:cNvPr>
          <p:cNvSpPr/>
          <p:nvPr/>
        </p:nvSpPr>
        <p:spPr>
          <a:xfrm>
            <a:off x="2539016" y="2846805"/>
            <a:ext cx="248781" cy="541538"/>
          </a:xfrm>
          <a:custGeom>
            <a:avLst/>
            <a:gdLst>
              <a:gd name="connsiteX0" fmla="*/ 532660 w 550415"/>
              <a:gd name="connsiteY0" fmla="*/ 0 h 541538"/>
              <a:gd name="connsiteX1" fmla="*/ 8878 w 550415"/>
              <a:gd name="connsiteY1" fmla="*/ 0 h 541538"/>
              <a:gd name="connsiteX2" fmla="*/ 0 w 550415"/>
              <a:gd name="connsiteY2" fmla="*/ 532660 h 541538"/>
              <a:gd name="connsiteX3" fmla="*/ 550415 w 550415"/>
              <a:gd name="connsiteY3" fmla="*/ 541538 h 541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50415" h="541538">
                <a:moveTo>
                  <a:pt x="532660" y="0"/>
                </a:moveTo>
                <a:lnTo>
                  <a:pt x="8878" y="0"/>
                </a:lnTo>
                <a:lnTo>
                  <a:pt x="0" y="532660"/>
                </a:lnTo>
                <a:lnTo>
                  <a:pt x="550415" y="541538"/>
                </a:lnTo>
              </a:path>
            </a:pathLst>
          </a:custGeom>
          <a:ln w="9525" cap="flat" cmpd="sng" algn="ctr">
            <a:solidFill>
              <a:srgbClr val="FF0000"/>
            </a:solidFill>
            <a:prstDash val="solid"/>
            <a:round/>
            <a:headEnd type="triangl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64" name="文字方塊 63">
            <a:extLst>
              <a:ext uri="{FF2B5EF4-FFF2-40B4-BE49-F238E27FC236}">
                <a16:creationId xmlns:a16="http://schemas.microsoft.com/office/drawing/2014/main" id="{54EDC2DE-8710-4D92-A900-29855F8ABBE0}"/>
              </a:ext>
            </a:extLst>
          </p:cNvPr>
          <p:cNvSpPr txBox="1"/>
          <p:nvPr/>
        </p:nvSpPr>
        <p:spPr>
          <a:xfrm>
            <a:off x="1134216" y="2937459"/>
            <a:ext cx="152233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>
                <a:solidFill>
                  <a:srgbClr val="FF0000"/>
                </a:solidFill>
              </a:rPr>
              <a:t>由</a:t>
            </a:r>
            <a:r>
              <a:rPr lang="en-US" altLang="zh-TW" sz="1200" dirty="0" err="1">
                <a:solidFill>
                  <a:srgbClr val="FF0000"/>
                </a:solidFill>
              </a:rPr>
              <a:t>answer_dic</a:t>
            </a:r>
            <a:r>
              <a:rPr lang="zh-TW" altLang="en-US" sz="1200" dirty="0">
                <a:solidFill>
                  <a:srgbClr val="FF0000"/>
                </a:solidFill>
              </a:rPr>
              <a:t>而來</a:t>
            </a:r>
          </a:p>
        </p:txBody>
      </p:sp>
    </p:spTree>
    <p:extLst>
      <p:ext uri="{BB962C8B-B14F-4D97-AF65-F5344CB8AC3E}">
        <p14:creationId xmlns:p14="http://schemas.microsoft.com/office/powerpoint/2010/main" val="8141285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圖片 10">
            <a:extLst>
              <a:ext uri="{FF2B5EF4-FFF2-40B4-BE49-F238E27FC236}">
                <a16:creationId xmlns:a16="http://schemas.microsoft.com/office/drawing/2014/main" id="{DBB2DD94-467B-40CF-B7D6-252515A3D4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2" y="3305714"/>
            <a:ext cx="9601200" cy="159067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FE54BBB9-F91C-4FE8-BBFF-6312775963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-94449"/>
            <a:ext cx="10515600" cy="1325563"/>
          </a:xfrm>
        </p:spPr>
        <p:txBody>
          <a:bodyPr/>
          <a:lstStyle/>
          <a:p>
            <a:r>
              <a:rPr lang="en-US" altLang="zh-TW" dirty="0" err="1"/>
              <a:t>PyTorch</a:t>
            </a:r>
            <a:r>
              <a:rPr lang="en-US" altLang="zh-TW" dirty="0"/>
              <a:t>-Dataset</a:t>
            </a:r>
            <a:r>
              <a:rPr lang="zh-TW" altLang="en-US" dirty="0"/>
              <a:t> </a:t>
            </a:r>
            <a:r>
              <a:rPr lang="en-US" altLang="zh-TW" dirty="0"/>
              <a:t>&amp;</a:t>
            </a:r>
            <a:r>
              <a:rPr lang="zh-TW" altLang="en-US" dirty="0"/>
              <a:t> </a:t>
            </a:r>
            <a:r>
              <a:rPr lang="en-US" altLang="zh-TW" dirty="0" err="1"/>
              <a:t>DataLoader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137F032-7F7C-4C68-AF3D-92785E67989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61035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1800" dirty="0"/>
              <a:t>Dataset</a:t>
            </a:r>
          </a:p>
          <a:p>
            <a:pPr lvl="1">
              <a:lnSpc>
                <a:spcPct val="150000"/>
              </a:lnSpc>
            </a:pPr>
            <a:r>
              <a:rPr lang="en-US" altLang="zh-TW" sz="1600" dirty="0" err="1"/>
              <a:t>PyTorch</a:t>
            </a:r>
            <a:r>
              <a:rPr lang="zh-TW" altLang="en-US" sz="1600" dirty="0"/>
              <a:t>封裝資料集的格式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r>
              <a:rPr lang="zh-TW" altLang="en-US" sz="1600" dirty="0"/>
              <a:t>輸入的格式必須先轉換為</a:t>
            </a:r>
            <a:r>
              <a:rPr lang="en-US" altLang="zh-TW" sz="1600" dirty="0"/>
              <a:t>tensor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25AA94DC-BC01-4DD0-B88C-89AFF3606C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637538" y="1320688"/>
            <a:ext cx="5181600" cy="4351338"/>
          </a:xfrm>
        </p:spPr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sz="1600" dirty="0" err="1"/>
              <a:t>DataLoader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r>
              <a:rPr lang="zh-TW" altLang="en-US" sz="1400" dirty="0"/>
              <a:t>定義如何從</a:t>
            </a:r>
            <a:r>
              <a:rPr lang="en-US" altLang="zh-TW" sz="1400" dirty="0"/>
              <a:t>Dataset</a:t>
            </a:r>
            <a:r>
              <a:rPr lang="zh-TW" altLang="en-US" sz="1400" dirty="0"/>
              <a:t>取出資料</a:t>
            </a:r>
            <a:endParaRPr lang="en-US" altLang="zh-TW" sz="1400" dirty="0"/>
          </a:p>
          <a:p>
            <a:pPr lvl="1">
              <a:lnSpc>
                <a:spcPct val="150000"/>
              </a:lnSpc>
            </a:pPr>
            <a:r>
              <a:rPr lang="zh-TW" altLang="en-US" sz="1400" dirty="0"/>
              <a:t>將資料從</a:t>
            </a:r>
            <a:r>
              <a:rPr lang="en-US" altLang="zh-TW" sz="1400" dirty="0"/>
              <a:t>Dataset</a:t>
            </a:r>
            <a:r>
              <a:rPr lang="zh-TW" altLang="en-US" sz="1400" dirty="0"/>
              <a:t>中以迭代方式取出</a:t>
            </a:r>
            <a:endParaRPr lang="en-US" altLang="zh-TW" sz="1400" dirty="0"/>
          </a:p>
          <a:p>
            <a:pPr lvl="1">
              <a:lnSpc>
                <a:spcPct val="150000"/>
              </a:lnSpc>
            </a:pPr>
            <a:r>
              <a:rPr lang="zh-TW" altLang="en-US" sz="1400" dirty="0"/>
              <a:t>每次迭代的資料得到的資料會是一個</a:t>
            </a:r>
            <a:r>
              <a:rPr lang="en-US" altLang="zh-TW" sz="1400" dirty="0"/>
              <a:t>batch</a:t>
            </a:r>
          </a:p>
          <a:p>
            <a:pPr lvl="1">
              <a:lnSpc>
                <a:spcPct val="150000"/>
              </a:lnSpc>
            </a:pPr>
            <a:endParaRPr lang="en-US" altLang="zh-TW" sz="1400" dirty="0"/>
          </a:p>
          <a:p>
            <a:pPr lvl="1">
              <a:lnSpc>
                <a:spcPct val="150000"/>
              </a:lnSpc>
            </a:pPr>
            <a:endParaRPr lang="en-US" altLang="zh-TW" sz="1400" dirty="0"/>
          </a:p>
          <a:p>
            <a:pPr>
              <a:lnSpc>
                <a:spcPct val="150000"/>
              </a:lnSpc>
            </a:pPr>
            <a:endParaRPr lang="zh-TW" altLang="en-US" sz="1600" dirty="0"/>
          </a:p>
          <a:p>
            <a:endParaRPr lang="zh-TW" altLang="en-US" sz="1600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17A0E562-76D3-4901-B549-7FE2203EAD3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7938" t="43656" b="9606"/>
          <a:stretch/>
        </p:blipFill>
        <p:spPr>
          <a:xfrm>
            <a:off x="1726709" y="5001620"/>
            <a:ext cx="8251563" cy="1277692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0C7ED68B-1CB0-4F7D-9CFD-8C1C67AFBF3B}"/>
              </a:ext>
            </a:extLst>
          </p:cNvPr>
          <p:cNvSpPr/>
          <p:nvPr/>
        </p:nvSpPr>
        <p:spPr>
          <a:xfrm>
            <a:off x="1657421" y="4739036"/>
            <a:ext cx="8390138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000" dirty="0">
                <a:hlinkClick r:id="rId4"/>
              </a:rPr>
              <a:t>https://github.com/p208p2002/taipei-QA-BERT/blob/master/core.py#L32</a:t>
            </a:r>
            <a:endParaRPr lang="zh-TW" altLang="en-US" sz="1000" dirty="0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EA059724-503E-472F-AB00-E30F9AD23D64}"/>
              </a:ext>
            </a:extLst>
          </p:cNvPr>
          <p:cNvSpPr/>
          <p:nvPr/>
        </p:nvSpPr>
        <p:spPr>
          <a:xfrm>
            <a:off x="2752442" y="627931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altLang="zh-TW" sz="1000" dirty="0">
                <a:hlinkClick r:id="rId5"/>
              </a:rPr>
              <a:t>https://github.com/p208p2002/taipei-QA-BERT/blob/master/train.py#L41</a:t>
            </a:r>
            <a:endParaRPr lang="zh-TW" altLang="en-US" sz="1000" dirty="0"/>
          </a:p>
        </p:txBody>
      </p:sp>
      <p:cxnSp>
        <p:nvCxnSpPr>
          <p:cNvPr id="13" name="直線接點 12">
            <a:extLst>
              <a:ext uri="{FF2B5EF4-FFF2-40B4-BE49-F238E27FC236}">
                <a16:creationId xmlns:a16="http://schemas.microsoft.com/office/drawing/2014/main" id="{FFFE51E0-1CAC-4974-A5C3-7AD86537FA69}"/>
              </a:ext>
            </a:extLst>
          </p:cNvPr>
          <p:cNvCxnSpPr/>
          <p:nvPr/>
        </p:nvCxnSpPr>
        <p:spPr>
          <a:xfrm>
            <a:off x="319596" y="5029551"/>
            <a:ext cx="11499542" cy="0"/>
          </a:xfrm>
          <a:prstGeom prst="line">
            <a:avLst/>
          </a:prstGeom>
          <a:ln>
            <a:solidFill>
              <a:schemeClr val="bg1">
                <a:lumMod val="65000"/>
              </a:schemeClr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文字方塊 13">
            <a:extLst>
              <a:ext uri="{FF2B5EF4-FFF2-40B4-BE49-F238E27FC236}">
                <a16:creationId xmlns:a16="http://schemas.microsoft.com/office/drawing/2014/main" id="{384F38B5-428C-4A82-8537-94F94B1B7EA9}"/>
              </a:ext>
            </a:extLst>
          </p:cNvPr>
          <p:cNvSpPr txBox="1"/>
          <p:nvPr/>
        </p:nvSpPr>
        <p:spPr>
          <a:xfrm>
            <a:off x="8959274" y="6471791"/>
            <a:ext cx="33528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800" dirty="0"/>
              <a:t>補充</a:t>
            </a:r>
            <a:r>
              <a:rPr lang="en-US" altLang="zh-TW" sz="800" dirty="0"/>
              <a:t>:</a:t>
            </a:r>
            <a:r>
              <a:rPr lang="zh-TW" altLang="en-US" sz="800" dirty="0"/>
              <a:t>更精簡的</a:t>
            </a:r>
            <a:r>
              <a:rPr lang="en-US" altLang="zh-TW" sz="800" dirty="0" err="1"/>
              <a:t>make_dataset</a:t>
            </a:r>
            <a:r>
              <a:rPr lang="zh-TW" altLang="en-US" sz="800" dirty="0"/>
              <a:t>寫法</a:t>
            </a:r>
            <a:br>
              <a:rPr lang="en-US" altLang="zh-TW" sz="800" dirty="0"/>
            </a:br>
            <a:r>
              <a:rPr lang="en-US" altLang="zh-TW" sz="800" dirty="0">
                <a:hlinkClick r:id="rId6"/>
              </a:rPr>
              <a:t>https://gist.github.com/p208p2002/d588d6eec034f0f89ad41e6fab3cb948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1932912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23CDF4C-8DCC-411D-AA8B-E8972B8151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23077"/>
            <a:ext cx="10515600" cy="1325563"/>
          </a:xfrm>
        </p:spPr>
        <p:txBody>
          <a:bodyPr/>
          <a:lstStyle/>
          <a:p>
            <a:r>
              <a:rPr lang="zh-TW" altLang="en-US" dirty="0"/>
              <a:t>迭代</a:t>
            </a:r>
            <a:r>
              <a:rPr lang="en-US" altLang="zh-TW" dirty="0" err="1"/>
              <a:t>Dataloader</a:t>
            </a:r>
            <a:endParaRPr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12B5B1D8-7B1B-4EA5-B40C-3147A0C215D5}"/>
              </a:ext>
            </a:extLst>
          </p:cNvPr>
          <p:cNvSpPr/>
          <p:nvPr/>
        </p:nvSpPr>
        <p:spPr>
          <a:xfrm>
            <a:off x="838200" y="1209502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00" dirty="0">
                <a:hlinkClick r:id="rId2"/>
              </a:rPr>
              <a:t>https://github.com/p208p2002/taipei-QA-BERT/blob/master/train.py#L59</a:t>
            </a:r>
            <a:endParaRPr lang="zh-TW" altLang="en-US" sz="1000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0C00BC41-5211-4812-AD2F-FEB3544487BE}"/>
              </a:ext>
            </a:extLst>
          </p:cNvPr>
          <p:cNvSpPr/>
          <p:nvPr/>
        </p:nvSpPr>
        <p:spPr>
          <a:xfrm>
            <a:off x="838200" y="1415470"/>
            <a:ext cx="6096000" cy="24622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000" dirty="0">
                <a:hlinkClick r:id="rId3"/>
              </a:rPr>
              <a:t>https://github.com/p208p2002/taipei-QA-BERT/blob/master/core.py#L37</a:t>
            </a:r>
            <a:endParaRPr lang="zh-TW" altLang="en-US" sz="10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3D2F78DA-80E2-440A-B062-B13DB6B4A948}"/>
              </a:ext>
            </a:extLst>
          </p:cNvPr>
          <p:cNvSpPr/>
          <p:nvPr/>
        </p:nvSpPr>
        <p:spPr>
          <a:xfrm>
            <a:off x="3195781" y="5064835"/>
            <a:ext cx="6096000" cy="27699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altLang="zh-TW" sz="1200" dirty="0">
                <a:hlinkClick r:id="rId4"/>
              </a:rPr>
              <a:t>https://gist.github.com/p208p2002/1ee58d90cb93c0219749de94d0aa4897</a:t>
            </a:r>
            <a:endParaRPr lang="zh-TW" altLang="en-US" sz="1200" dirty="0"/>
          </a:p>
        </p:txBody>
      </p:sp>
      <p:pic>
        <p:nvPicPr>
          <p:cNvPr id="14" name="內容版面配置區 13">
            <a:extLst>
              <a:ext uri="{FF2B5EF4-FFF2-40B4-BE49-F238E27FC236}">
                <a16:creationId xmlns:a16="http://schemas.microsoft.com/office/drawing/2014/main" id="{E19AE2B1-E28E-4371-86E3-5F252AC0336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1914886" y="2442148"/>
            <a:ext cx="8362228" cy="2578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05944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F42233-361D-4B24-8098-F23BB0194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Chapter 4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C1AEFD96-A38E-467C-B00C-B13AABA11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模型建構與訓練</a:t>
            </a:r>
          </a:p>
        </p:txBody>
      </p:sp>
    </p:spTree>
    <p:extLst>
      <p:ext uri="{BB962C8B-B14F-4D97-AF65-F5344CB8AC3E}">
        <p14:creationId xmlns:p14="http://schemas.microsoft.com/office/powerpoint/2010/main" val="158441756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59DD7B-EC15-43DC-BBB2-4360DD9766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72" y="0"/>
            <a:ext cx="10515600" cy="1325563"/>
          </a:xfrm>
        </p:spPr>
        <p:txBody>
          <a:bodyPr>
            <a:normAutofit/>
          </a:bodyPr>
          <a:lstStyle/>
          <a:p>
            <a:r>
              <a:rPr lang="zh-TW" altLang="en-US" dirty="0"/>
              <a:t>訓練流程建構</a:t>
            </a:r>
          </a:p>
        </p:txBody>
      </p:sp>
      <p:pic>
        <p:nvPicPr>
          <p:cNvPr id="9" name="內容版面配置區 8">
            <a:extLst>
              <a:ext uri="{FF2B5EF4-FFF2-40B4-BE49-F238E27FC236}">
                <a16:creationId xmlns:a16="http://schemas.microsoft.com/office/drawing/2014/main" id="{405DFF80-63FD-4552-BB7B-C823A9EBEC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766"/>
          <a:stretch/>
        </p:blipFill>
        <p:spPr>
          <a:xfrm>
            <a:off x="715372" y="1431012"/>
            <a:ext cx="10761256" cy="4967894"/>
          </a:xfrm>
          <a:prstGeom prst="rect">
            <a:avLst/>
          </a:prstGeom>
        </p:spPr>
      </p:pic>
      <p:sp>
        <p:nvSpPr>
          <p:cNvPr id="12" name="文字方塊 11">
            <a:extLst>
              <a:ext uri="{FF2B5EF4-FFF2-40B4-BE49-F238E27FC236}">
                <a16:creationId xmlns:a16="http://schemas.microsoft.com/office/drawing/2014/main" id="{F73C200C-7A92-4CFB-BED7-D33BCEB76975}"/>
              </a:ext>
            </a:extLst>
          </p:cNvPr>
          <p:cNvSpPr txBox="1"/>
          <p:nvPr/>
        </p:nvSpPr>
        <p:spPr>
          <a:xfrm>
            <a:off x="8843486" y="6398906"/>
            <a:ext cx="3077859" cy="21544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800" dirty="0"/>
              <a:t>程式碼僅為示範、無法執行，完整程式請參考連結</a:t>
            </a: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77308C5F-AF65-4DD0-8ECD-FD68DA5A296B}"/>
              </a:ext>
            </a:extLst>
          </p:cNvPr>
          <p:cNvSpPr/>
          <p:nvPr/>
        </p:nvSpPr>
        <p:spPr>
          <a:xfrm>
            <a:off x="8572832" y="6596688"/>
            <a:ext cx="3619168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800" dirty="0">
                <a:hlinkClick r:id="rId3"/>
              </a:rPr>
              <a:t>https://github.com/p208p2002/taipei-QA-BERT/blob/master/train.py</a:t>
            </a:r>
            <a:endParaRPr lang="zh-TW" altLang="en-US" sz="800" dirty="0"/>
          </a:p>
        </p:txBody>
      </p:sp>
    </p:spTree>
    <p:extLst>
      <p:ext uri="{BB962C8B-B14F-4D97-AF65-F5344CB8AC3E}">
        <p14:creationId xmlns:p14="http://schemas.microsoft.com/office/powerpoint/2010/main" val="27402050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5CA9873-CE0A-4B28-9D63-ADDBBD1CA2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04186"/>
            <a:ext cx="10515600" cy="971597"/>
          </a:xfrm>
        </p:spPr>
        <p:txBody>
          <a:bodyPr/>
          <a:lstStyle/>
          <a:p>
            <a:r>
              <a:rPr lang="zh-TW" altLang="en-US" dirty="0"/>
              <a:t>訓練架構流水線總覽</a:t>
            </a:r>
          </a:p>
        </p:txBody>
      </p:sp>
      <p:pic>
        <p:nvPicPr>
          <p:cNvPr id="10" name="內容版面配置區 9">
            <a:extLst>
              <a:ext uri="{FF2B5EF4-FFF2-40B4-BE49-F238E27FC236}">
                <a16:creationId xmlns:a16="http://schemas.microsoft.com/office/drawing/2014/main" id="{8A872197-AC10-4EF1-AE5B-1D46DC5CE60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528" y="1384545"/>
            <a:ext cx="3600000" cy="1479245"/>
          </a:xfrm>
          <a:prstGeom prst="rect">
            <a:avLst/>
          </a:prstGeom>
        </p:spPr>
      </p:pic>
      <p:pic>
        <p:nvPicPr>
          <p:cNvPr id="11" name="圖片 10">
            <a:extLst>
              <a:ext uri="{FF2B5EF4-FFF2-40B4-BE49-F238E27FC236}">
                <a16:creationId xmlns:a16="http://schemas.microsoft.com/office/drawing/2014/main" id="{834D11F9-B685-4315-B3A0-A9A652997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28" y="2723106"/>
            <a:ext cx="3240000" cy="281368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5BE17F33-4B9B-4F5B-8B16-8D6BE78F09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060" y="3440430"/>
            <a:ext cx="4854584" cy="774018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4A8F70AC-69EE-416C-BA2E-CB33770AFD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060" y="4791088"/>
            <a:ext cx="4854584" cy="1340867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D5B8B7E0-A17A-4953-B769-EF13597E969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70276" y="1352965"/>
            <a:ext cx="6153196" cy="767095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FBB55533-1537-4815-93A8-E3E4A71E95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68953" y="3004474"/>
            <a:ext cx="4396161" cy="3230259"/>
          </a:xfrm>
          <a:prstGeom prst="rect">
            <a:avLst/>
          </a:prstGeom>
        </p:spPr>
      </p:pic>
      <p:sp>
        <p:nvSpPr>
          <p:cNvPr id="16" name="文字方塊 15">
            <a:extLst>
              <a:ext uri="{FF2B5EF4-FFF2-40B4-BE49-F238E27FC236}">
                <a16:creationId xmlns:a16="http://schemas.microsoft.com/office/drawing/2014/main" id="{609406AF-EC06-4465-BF0A-F60C74F2F4A8}"/>
              </a:ext>
            </a:extLst>
          </p:cNvPr>
          <p:cNvSpPr txBox="1"/>
          <p:nvPr/>
        </p:nvSpPr>
        <p:spPr>
          <a:xfrm>
            <a:off x="1383574" y="2912491"/>
            <a:ext cx="21572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200" dirty="0"/>
              <a:t>1.</a:t>
            </a:r>
            <a:r>
              <a:rPr lang="zh-TW" altLang="en-US" sz="1200" dirty="0"/>
              <a:t> 初始化、加載模型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B77627F7-0C22-421D-A037-AB8F035DCCBB}"/>
              </a:ext>
            </a:extLst>
          </p:cNvPr>
          <p:cNvSpPr txBox="1"/>
          <p:nvPr/>
        </p:nvSpPr>
        <p:spPr>
          <a:xfrm>
            <a:off x="1383574" y="4124649"/>
            <a:ext cx="2157274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200" dirty="0"/>
              <a:t>2.</a:t>
            </a:r>
            <a:r>
              <a:rPr lang="zh-TW" altLang="en-US" sz="1200" dirty="0"/>
              <a:t> 指定硬體裝置</a:t>
            </a:r>
          </a:p>
        </p:txBody>
      </p:sp>
      <p:sp>
        <p:nvSpPr>
          <p:cNvPr id="18" name="文字方塊 17">
            <a:extLst>
              <a:ext uri="{FF2B5EF4-FFF2-40B4-BE49-F238E27FC236}">
                <a16:creationId xmlns:a16="http://schemas.microsoft.com/office/drawing/2014/main" id="{48E1A89D-BCEA-4E8C-A3C1-BF79EF266577}"/>
              </a:ext>
            </a:extLst>
          </p:cNvPr>
          <p:cNvSpPr txBox="1"/>
          <p:nvPr/>
        </p:nvSpPr>
        <p:spPr>
          <a:xfrm>
            <a:off x="1383574" y="5946425"/>
            <a:ext cx="2157274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200" dirty="0"/>
              <a:t>3.</a:t>
            </a:r>
            <a:r>
              <a:rPr lang="zh-TW" altLang="en-US" sz="1200" dirty="0"/>
              <a:t> 將訓練資料讀入</a:t>
            </a:r>
            <a:endParaRPr lang="en-US" altLang="zh-TW" sz="1200" dirty="0"/>
          </a:p>
          <a:p>
            <a:pPr algn="ctr"/>
            <a:r>
              <a:rPr lang="zh-TW" altLang="en-US" sz="1200" dirty="0"/>
              <a:t>並且組建</a:t>
            </a:r>
            <a:r>
              <a:rPr lang="en-US" altLang="zh-TW" sz="1200" dirty="0"/>
              <a:t>BERT</a:t>
            </a:r>
            <a:r>
              <a:rPr lang="zh-TW" altLang="en-US" sz="1200" dirty="0"/>
              <a:t>輸入格式</a:t>
            </a:r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9A78FD79-941B-4DE0-AC06-4457C2F2FBC2}"/>
              </a:ext>
            </a:extLst>
          </p:cNvPr>
          <p:cNvSpPr txBox="1"/>
          <p:nvPr/>
        </p:nvSpPr>
        <p:spPr>
          <a:xfrm>
            <a:off x="6936244" y="2120060"/>
            <a:ext cx="2965280" cy="46166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200" dirty="0"/>
              <a:t>4.</a:t>
            </a:r>
            <a:r>
              <a:rPr lang="zh-TW" altLang="en-US" sz="1200" dirty="0"/>
              <a:t> 將組建好的輸入格式轉換成</a:t>
            </a:r>
            <a:r>
              <a:rPr lang="en-US" altLang="zh-TW" sz="1200" dirty="0"/>
              <a:t>tensor</a:t>
            </a:r>
            <a:r>
              <a:rPr lang="zh-TW" altLang="en-US" sz="1200" dirty="0"/>
              <a:t>格式，並且建立</a:t>
            </a:r>
            <a:r>
              <a:rPr lang="en-US" altLang="zh-TW" sz="1200" dirty="0"/>
              <a:t>dataset</a:t>
            </a:r>
            <a:r>
              <a:rPr lang="zh-TW" altLang="en-US" sz="1200" dirty="0"/>
              <a:t>與</a:t>
            </a:r>
            <a:r>
              <a:rPr lang="en-US" altLang="zh-TW" sz="1200" dirty="0" err="1"/>
              <a:t>dataloader</a:t>
            </a:r>
            <a:endParaRPr lang="zh-TW" altLang="en-US" sz="1200" dirty="0"/>
          </a:p>
        </p:txBody>
      </p:sp>
      <p:sp>
        <p:nvSpPr>
          <p:cNvPr id="21" name="文字方塊 20">
            <a:extLst>
              <a:ext uri="{FF2B5EF4-FFF2-40B4-BE49-F238E27FC236}">
                <a16:creationId xmlns:a16="http://schemas.microsoft.com/office/drawing/2014/main" id="{F450259A-8618-4E96-B8F1-4033A9849F6C}"/>
              </a:ext>
            </a:extLst>
          </p:cNvPr>
          <p:cNvSpPr txBox="1"/>
          <p:nvPr/>
        </p:nvSpPr>
        <p:spPr>
          <a:xfrm>
            <a:off x="7340247" y="6381913"/>
            <a:ext cx="2948972" cy="276999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TW" sz="1200" dirty="0"/>
              <a:t>5.</a:t>
            </a:r>
            <a:r>
              <a:rPr lang="zh-TW" altLang="en-US" sz="1200" dirty="0"/>
              <a:t> 建構</a:t>
            </a:r>
            <a:r>
              <a:rPr lang="en-US" altLang="zh-TW" sz="1200" dirty="0"/>
              <a:t>training loop</a:t>
            </a:r>
            <a:r>
              <a:rPr lang="zh-TW" altLang="en-US" sz="1200" dirty="0"/>
              <a:t>、開始訓練</a:t>
            </a:r>
            <a:endParaRPr lang="en-US" altLang="zh-TW" sz="1200" dirty="0"/>
          </a:p>
        </p:txBody>
      </p:sp>
      <p:sp>
        <p:nvSpPr>
          <p:cNvPr id="22" name="箭號: 向下 21">
            <a:extLst>
              <a:ext uri="{FF2B5EF4-FFF2-40B4-BE49-F238E27FC236}">
                <a16:creationId xmlns:a16="http://schemas.microsoft.com/office/drawing/2014/main" id="{0780F46E-D046-46F7-BC4B-2CEBEE883937}"/>
              </a:ext>
            </a:extLst>
          </p:cNvPr>
          <p:cNvSpPr/>
          <p:nvPr/>
        </p:nvSpPr>
        <p:spPr>
          <a:xfrm>
            <a:off x="2268528" y="3189490"/>
            <a:ext cx="696614" cy="276999"/>
          </a:xfrm>
          <a:prstGeom prst="downArrow">
            <a:avLst/>
          </a:prstGeom>
          <a:solidFill>
            <a:srgbClr val="F55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3" name="箭號: 向下 22">
            <a:extLst>
              <a:ext uri="{FF2B5EF4-FFF2-40B4-BE49-F238E27FC236}">
                <a16:creationId xmlns:a16="http://schemas.microsoft.com/office/drawing/2014/main" id="{C7724653-629C-454C-8AC3-5F14DF25D85D}"/>
              </a:ext>
            </a:extLst>
          </p:cNvPr>
          <p:cNvSpPr/>
          <p:nvPr/>
        </p:nvSpPr>
        <p:spPr>
          <a:xfrm>
            <a:off x="2268528" y="4514089"/>
            <a:ext cx="696614" cy="276999"/>
          </a:xfrm>
          <a:prstGeom prst="downArrow">
            <a:avLst/>
          </a:prstGeom>
          <a:solidFill>
            <a:srgbClr val="F55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8CDF5C50-D5B1-4455-9DD4-6308624CC48A}"/>
              </a:ext>
            </a:extLst>
          </p:cNvPr>
          <p:cNvSpPr/>
          <p:nvPr/>
        </p:nvSpPr>
        <p:spPr>
          <a:xfrm>
            <a:off x="8298567" y="919898"/>
            <a:ext cx="696614" cy="276999"/>
          </a:xfrm>
          <a:prstGeom prst="downArrow">
            <a:avLst/>
          </a:prstGeom>
          <a:solidFill>
            <a:srgbClr val="F55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5" name="箭號: 向下 24">
            <a:extLst>
              <a:ext uri="{FF2B5EF4-FFF2-40B4-BE49-F238E27FC236}">
                <a16:creationId xmlns:a16="http://schemas.microsoft.com/office/drawing/2014/main" id="{86A65936-B946-4E0E-A962-6502227DB899}"/>
              </a:ext>
            </a:extLst>
          </p:cNvPr>
          <p:cNvSpPr/>
          <p:nvPr/>
        </p:nvSpPr>
        <p:spPr>
          <a:xfrm>
            <a:off x="8298567" y="2635492"/>
            <a:ext cx="696614" cy="276999"/>
          </a:xfrm>
          <a:prstGeom prst="downArrow">
            <a:avLst/>
          </a:prstGeom>
          <a:solidFill>
            <a:srgbClr val="F5515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26" name="矩形 25">
            <a:extLst>
              <a:ext uri="{FF2B5EF4-FFF2-40B4-BE49-F238E27FC236}">
                <a16:creationId xmlns:a16="http://schemas.microsoft.com/office/drawing/2014/main" id="{BD851C8D-8BD5-4AB3-B942-835A9B844A50}"/>
              </a:ext>
            </a:extLst>
          </p:cNvPr>
          <p:cNvSpPr/>
          <p:nvPr/>
        </p:nvSpPr>
        <p:spPr>
          <a:xfrm>
            <a:off x="7389372" y="3159"/>
            <a:ext cx="5024303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zh-TW" sz="1200" dirty="0">
                <a:hlinkClick r:id="rId8"/>
              </a:rPr>
              <a:t>https://github.com/p208p2002/taipei-QA-BERT/blob/master/train.py</a:t>
            </a:r>
            <a:endParaRPr lang="zh-TW" altLang="en-US" sz="1200" dirty="0"/>
          </a:p>
        </p:txBody>
      </p:sp>
    </p:spTree>
    <p:extLst>
      <p:ext uri="{BB962C8B-B14F-4D97-AF65-F5344CB8AC3E}">
        <p14:creationId xmlns:p14="http://schemas.microsoft.com/office/powerpoint/2010/main" val="408097041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164B553-7BC8-4501-986D-EB84E54E63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TW" altLang="en-US" dirty="0"/>
              <a:t>作業</a:t>
            </a:r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DDA48939-4D45-4EF9-A50E-5D3A7BE1571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TW" altLang="en-US" dirty="0"/>
              <a:t>電影評論情緒分析</a:t>
            </a:r>
          </a:p>
        </p:txBody>
      </p:sp>
    </p:spTree>
    <p:extLst>
      <p:ext uri="{BB962C8B-B14F-4D97-AF65-F5344CB8AC3E}">
        <p14:creationId xmlns:p14="http://schemas.microsoft.com/office/powerpoint/2010/main" val="159301102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圖片 7">
            <a:extLst>
              <a:ext uri="{FF2B5EF4-FFF2-40B4-BE49-F238E27FC236}">
                <a16:creationId xmlns:a16="http://schemas.microsoft.com/office/drawing/2014/main" id="{505AA54A-368E-420A-80AC-ED11C7B9D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533" y="2237503"/>
            <a:ext cx="4449606" cy="992177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511F6BF3-D0BD-432C-B628-CA6A1B4B4A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參與在</a:t>
            </a:r>
            <a:r>
              <a:rPr lang="en-US" altLang="zh-TW" dirty="0" err="1"/>
              <a:t>kaggle</a:t>
            </a:r>
            <a:r>
              <a:rPr lang="zh-TW" altLang="en-US" dirty="0"/>
              <a:t>上的競賽項目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09BCEA3-E70B-4130-A4B6-126D9BABEE9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03194" y="1585928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50000"/>
              </a:lnSpc>
            </a:pPr>
            <a:r>
              <a:rPr lang="en-US" altLang="zh-TW" sz="1800" dirty="0">
                <a:hlinkClick r:id="rId4"/>
              </a:rPr>
              <a:t>https://www.kaggle.com/c/sentiment-analysis-on-movie-reviews/overview</a:t>
            </a:r>
            <a:endParaRPr lang="en-US" altLang="zh-TW" sz="1800" dirty="0"/>
          </a:p>
          <a:p>
            <a:pPr>
              <a:lnSpc>
                <a:spcPct val="150000"/>
              </a:lnSpc>
            </a:pPr>
            <a:endParaRPr lang="en-US" altLang="zh-TW" sz="1800" dirty="0"/>
          </a:p>
          <a:p>
            <a:pPr>
              <a:lnSpc>
                <a:spcPct val="150000"/>
              </a:lnSpc>
            </a:pPr>
            <a:r>
              <a:rPr lang="zh-TW" altLang="en-US" sz="1800" dirty="0"/>
              <a:t>要求</a:t>
            </a:r>
            <a:r>
              <a:rPr lang="en-US" altLang="zh-TW" sz="1800" dirty="0"/>
              <a:t>:</a:t>
            </a:r>
          </a:p>
          <a:p>
            <a:pPr lvl="1">
              <a:lnSpc>
                <a:spcPct val="150000"/>
              </a:lnSpc>
            </a:pPr>
            <a:r>
              <a:rPr lang="zh-TW" altLang="en-US" sz="1600" dirty="0"/>
              <a:t>使用</a:t>
            </a:r>
            <a:r>
              <a:rPr lang="zh-TW" altLang="en-US" sz="1600" dirty="0">
                <a:solidFill>
                  <a:srgbClr val="FF0000"/>
                </a:solidFill>
              </a:rPr>
              <a:t>英文</a:t>
            </a:r>
            <a:r>
              <a:rPr lang="en-US" altLang="zh-TW" sz="1600" dirty="0">
                <a:solidFill>
                  <a:srgbClr val="FF0000"/>
                </a:solidFill>
              </a:rPr>
              <a:t>ALBERT</a:t>
            </a:r>
            <a:r>
              <a:rPr lang="zh-TW" altLang="en-US" sz="1600" dirty="0">
                <a:solidFill>
                  <a:srgbClr val="FF0000"/>
                </a:solidFill>
              </a:rPr>
              <a:t>或是</a:t>
            </a:r>
            <a:r>
              <a:rPr lang="en-US" altLang="zh-TW" sz="1600" dirty="0">
                <a:solidFill>
                  <a:srgbClr val="FF0000"/>
                </a:solidFill>
              </a:rPr>
              <a:t>BERT</a:t>
            </a:r>
            <a:r>
              <a:rPr lang="zh-TW" altLang="en-US" sz="1600" dirty="0"/>
              <a:t>進行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r>
              <a:rPr lang="zh-TW" altLang="en-US" sz="1600" dirty="0"/>
              <a:t>完成後提交</a:t>
            </a:r>
            <a:r>
              <a:rPr lang="en-US" altLang="zh-TW" sz="1600" dirty="0"/>
              <a:t>”</a:t>
            </a:r>
            <a:r>
              <a:rPr lang="en-US" altLang="zh-TW" sz="1600" dirty="0" err="1"/>
              <a:t>test.tsv</a:t>
            </a:r>
            <a:r>
              <a:rPr lang="en-US" altLang="zh-TW" sz="1600" dirty="0"/>
              <a:t>”</a:t>
            </a:r>
            <a:r>
              <a:rPr lang="zh-TW" altLang="en-US" sz="1600" dirty="0"/>
              <a:t>中題目的預測結果予</a:t>
            </a:r>
            <a:r>
              <a:rPr lang="en-US" altLang="zh-TW" sz="1600" dirty="0" err="1"/>
              <a:t>kaggle</a:t>
            </a:r>
            <a:r>
              <a:rPr lang="zh-TW" altLang="en-US" sz="1600" dirty="0"/>
              <a:t>並獲得分數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r>
              <a:rPr lang="zh-TW" altLang="en-US" sz="1600" dirty="0"/>
              <a:t>網路有很多</a:t>
            </a:r>
            <a:r>
              <a:rPr lang="zh-TW" altLang="en-US" sz="1600" dirty="0">
                <a:solidFill>
                  <a:srgbClr val="FF0000"/>
                </a:solidFill>
              </a:rPr>
              <a:t>針對此題目</a:t>
            </a:r>
            <a:r>
              <a:rPr lang="zh-TW" altLang="en-US" sz="1600" dirty="0"/>
              <a:t>的討論、範例請試著不要參考或使用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r>
              <a:rPr lang="zh-TW" altLang="en-US" sz="1600" dirty="0"/>
              <a:t>對於程式中運用到的</a:t>
            </a:r>
            <a:r>
              <a:rPr lang="en-US" altLang="zh-TW" sz="1600" dirty="0" err="1"/>
              <a:t>func</a:t>
            </a:r>
            <a:r>
              <a:rPr lang="zh-TW" altLang="en-US" sz="1600" dirty="0"/>
              <a:t>至少理解其作用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endParaRPr lang="en-US" altLang="zh-TW" sz="1600" dirty="0"/>
          </a:p>
          <a:p>
            <a:pPr>
              <a:lnSpc>
                <a:spcPct val="150000"/>
              </a:lnSpc>
            </a:pPr>
            <a:r>
              <a:rPr lang="zh-TW" altLang="en-US" sz="1800" dirty="0"/>
              <a:t>可用運算資源</a:t>
            </a:r>
            <a:r>
              <a:rPr lang="en-US" altLang="zh-TW" sz="1800" dirty="0"/>
              <a:t>:</a:t>
            </a:r>
          </a:p>
          <a:p>
            <a:pPr lvl="1">
              <a:lnSpc>
                <a:spcPct val="150000"/>
              </a:lnSpc>
            </a:pPr>
            <a:r>
              <a:rPr lang="en-US" altLang="zh-TW" sz="1600" dirty="0"/>
              <a:t>Google </a:t>
            </a:r>
            <a:r>
              <a:rPr lang="en-US" altLang="zh-TW" sz="1600" dirty="0" err="1"/>
              <a:t>Colab</a:t>
            </a:r>
            <a:endParaRPr lang="en-US" altLang="zh-TW" sz="1600" dirty="0"/>
          </a:p>
          <a:p>
            <a:pPr lvl="1">
              <a:lnSpc>
                <a:spcPct val="150000"/>
              </a:lnSpc>
            </a:pPr>
            <a:r>
              <a:rPr lang="en-US" altLang="zh-TW" sz="1600" dirty="0"/>
              <a:t>Kaggle Notebook</a:t>
            </a:r>
            <a:endParaRPr lang="zh-TW" altLang="en-US" sz="1600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35B3DD66-9D13-4B38-9240-B691BD76AAD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4042" y="3507819"/>
            <a:ext cx="4301324" cy="3332425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214D9B37-8B3E-4671-A85E-D5D44366D5C1}"/>
              </a:ext>
            </a:extLst>
          </p:cNvPr>
          <p:cNvSpPr/>
          <p:nvPr/>
        </p:nvSpPr>
        <p:spPr>
          <a:xfrm>
            <a:off x="11353800" y="4057095"/>
            <a:ext cx="811566" cy="443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486B0546-6194-487F-97D7-4E21AEFF2887}"/>
              </a:ext>
            </a:extLst>
          </p:cNvPr>
          <p:cNvSpPr txBox="1"/>
          <p:nvPr/>
        </p:nvSpPr>
        <p:spPr>
          <a:xfrm>
            <a:off x="10031767" y="2536774"/>
            <a:ext cx="2124722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altLang="zh-TW" sz="1200" dirty="0"/>
              <a:t>Kaggle</a:t>
            </a:r>
            <a:r>
              <a:rPr lang="zh-TW" altLang="en-US" sz="1200" dirty="0"/>
              <a:t>有提供免費的運算資源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74619CDD-91EE-4F0E-BD42-CDC1D5CD8152}"/>
              </a:ext>
            </a:extLst>
          </p:cNvPr>
          <p:cNvSpPr/>
          <p:nvPr/>
        </p:nvSpPr>
        <p:spPr>
          <a:xfrm>
            <a:off x="11219573" y="2852805"/>
            <a:ext cx="811566" cy="4438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0000"/>
              </a:solidFill>
            </a:endParaRP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570E83B9-17F5-4A4C-8DB0-06486862CB3A}"/>
              </a:ext>
            </a:extLst>
          </p:cNvPr>
          <p:cNvSpPr txBox="1"/>
          <p:nvPr/>
        </p:nvSpPr>
        <p:spPr>
          <a:xfrm>
            <a:off x="10957634" y="3713736"/>
            <a:ext cx="1189608" cy="276999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pPr algn="ctr"/>
            <a:r>
              <a:rPr lang="zh-TW" altLang="en-US" sz="1200" dirty="0"/>
              <a:t>提交預測結果</a:t>
            </a:r>
          </a:p>
        </p:txBody>
      </p:sp>
    </p:spTree>
    <p:extLst>
      <p:ext uri="{BB962C8B-B14F-4D97-AF65-F5344CB8AC3E}">
        <p14:creationId xmlns:p14="http://schemas.microsoft.com/office/powerpoint/2010/main" val="19595033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5F556CF-6838-497D-8C6F-EF7B1CA784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預期進度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8A2EF0B-62CF-49A3-A9FD-34D8FD8518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Tokenizer</a:t>
            </a:r>
            <a:r>
              <a:rPr lang="zh-TW" altLang="en-US" dirty="0"/>
              <a:t>、</a:t>
            </a:r>
            <a:r>
              <a:rPr lang="en-US" altLang="zh-TW" dirty="0"/>
              <a:t>Token Embeddings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Segment Embeddings</a:t>
            </a:r>
            <a:r>
              <a:rPr lang="zh-TW" altLang="en-US" dirty="0"/>
              <a:t>、</a:t>
            </a:r>
            <a:r>
              <a:rPr lang="en-US" altLang="zh-TW" dirty="0"/>
              <a:t>Position Embeddings</a:t>
            </a:r>
            <a:r>
              <a:rPr lang="zh-TW" altLang="en-US" dirty="0"/>
              <a:t>、</a:t>
            </a:r>
            <a:r>
              <a:rPr lang="en-US" altLang="zh-TW" dirty="0"/>
              <a:t>Model input</a:t>
            </a: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zh-TW" dirty="0"/>
              <a:t>Dataset</a:t>
            </a:r>
            <a:r>
              <a:rPr lang="zh-TW" altLang="en-US" dirty="0"/>
              <a:t>、</a:t>
            </a:r>
            <a:r>
              <a:rPr lang="en-US" altLang="zh-TW" dirty="0" err="1"/>
              <a:t>DataLoader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模型建構與訓練</a:t>
            </a:r>
            <a:endParaRPr lang="en-US" altLang="zh-TW" dirty="0"/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endParaRPr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424977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標題 5">
            <a:extLst>
              <a:ext uri="{FF2B5EF4-FFF2-40B4-BE49-F238E27FC236}">
                <a16:creationId xmlns:a16="http://schemas.microsoft.com/office/drawing/2014/main" id="{AAF42233-361D-4B24-8098-F23BB0194B1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Chapter 1</a:t>
            </a:r>
            <a:endParaRPr lang="zh-TW" altLang="en-US" dirty="0"/>
          </a:p>
        </p:txBody>
      </p:sp>
      <p:sp>
        <p:nvSpPr>
          <p:cNvPr id="7" name="副標題 6">
            <a:extLst>
              <a:ext uri="{FF2B5EF4-FFF2-40B4-BE49-F238E27FC236}">
                <a16:creationId xmlns:a16="http://schemas.microsoft.com/office/drawing/2014/main" id="{C1AEFD96-A38E-467C-B00C-B13AABA1151B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zh-TW" dirty="0"/>
              <a:t>Tokenizer</a:t>
            </a:r>
            <a:r>
              <a:rPr lang="zh-TW" altLang="en-US" dirty="0"/>
              <a:t>、</a:t>
            </a:r>
            <a:r>
              <a:rPr lang="en-US" altLang="zh-TW" dirty="0"/>
              <a:t>Token Embeddings</a:t>
            </a:r>
          </a:p>
        </p:txBody>
      </p:sp>
    </p:spTree>
    <p:extLst>
      <p:ext uri="{BB962C8B-B14F-4D97-AF65-F5344CB8AC3E}">
        <p14:creationId xmlns:p14="http://schemas.microsoft.com/office/powerpoint/2010/main" val="11302460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5D5F4-8A8E-4F65-9669-0D3DB6CA3E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NLP</a:t>
            </a:r>
            <a:r>
              <a:rPr lang="zh-TW" altLang="en-US" dirty="0"/>
              <a:t>模型建構流程</a:t>
            </a:r>
            <a:endParaRPr lang="en-US" altLang="zh-TW" dirty="0"/>
          </a:p>
        </p:txBody>
      </p:sp>
      <p:graphicFrame>
        <p:nvGraphicFramePr>
          <p:cNvPr id="4" name="內容版面配置區 3">
            <a:extLst>
              <a:ext uri="{FF2B5EF4-FFF2-40B4-BE49-F238E27FC236}">
                <a16:creationId xmlns:a16="http://schemas.microsoft.com/office/drawing/2014/main" id="{8871859F-728A-4060-82EA-49FED7BBE83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202403891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3772576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63AAC42-9C6A-4CCB-987C-CCC588004E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Bert input</a:t>
            </a:r>
            <a:endParaRPr lang="zh-TW" altLang="en-US" dirty="0"/>
          </a:p>
        </p:txBody>
      </p:sp>
      <p:pic>
        <p:nvPicPr>
          <p:cNvPr id="1026" name="Picture 2" descr="https://blog.thecodingday.com/wp-content/uploads/2019/11/image-2-1024x349.png">
            <a:extLst>
              <a:ext uri="{FF2B5EF4-FFF2-40B4-BE49-F238E27FC236}">
                <a16:creationId xmlns:a16="http://schemas.microsoft.com/office/drawing/2014/main" id="{695C2A8D-D262-49CA-A73E-386EB62170C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5960" y="365125"/>
            <a:ext cx="8719731" cy="297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>
            <a:extLst>
              <a:ext uri="{FF2B5EF4-FFF2-40B4-BE49-F238E27FC236}">
                <a16:creationId xmlns:a16="http://schemas.microsoft.com/office/drawing/2014/main" id="{A2D81379-50E0-46AF-B640-D5425BEC1B05}"/>
              </a:ext>
            </a:extLst>
          </p:cNvPr>
          <p:cNvSpPr/>
          <p:nvPr/>
        </p:nvSpPr>
        <p:spPr>
          <a:xfrm>
            <a:off x="3829976" y="958733"/>
            <a:ext cx="7426911" cy="417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4" name="文字方塊 3">
            <a:extLst>
              <a:ext uri="{FF2B5EF4-FFF2-40B4-BE49-F238E27FC236}">
                <a16:creationId xmlns:a16="http://schemas.microsoft.com/office/drawing/2014/main" id="{0B091F65-01B8-4AD9-B711-1A482314576C}"/>
              </a:ext>
            </a:extLst>
          </p:cNvPr>
          <p:cNvSpPr txBox="1"/>
          <p:nvPr/>
        </p:nvSpPr>
        <p:spPr>
          <a:xfrm>
            <a:off x="521317" y="4243477"/>
            <a:ext cx="5006017" cy="22510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標準的</a:t>
            </a:r>
            <a:r>
              <a:rPr lang="en-US" altLang="zh-TW" sz="2400" dirty="0"/>
              <a:t>BERT</a:t>
            </a:r>
            <a:r>
              <a:rPr lang="zh-TW" altLang="en-US" sz="2400" dirty="0"/>
              <a:t> </a:t>
            </a:r>
            <a:r>
              <a:rPr lang="en-US" altLang="zh-TW" sz="2400" dirty="0"/>
              <a:t>INPUT</a:t>
            </a:r>
            <a:r>
              <a:rPr lang="zh-TW" altLang="en-US" sz="2400" dirty="0"/>
              <a:t>有三層</a:t>
            </a:r>
            <a:endParaRPr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Token Embeddings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Segment Embeddings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Position Embeddings</a:t>
            </a:r>
            <a:endParaRPr lang="zh-TW" altLang="en-US" sz="2400" dirty="0"/>
          </a:p>
        </p:txBody>
      </p:sp>
      <p:sp>
        <p:nvSpPr>
          <p:cNvPr id="7" name="文字方塊 6">
            <a:extLst>
              <a:ext uri="{FF2B5EF4-FFF2-40B4-BE49-F238E27FC236}">
                <a16:creationId xmlns:a16="http://schemas.microsoft.com/office/drawing/2014/main" id="{C6DAD806-35C9-4F3A-9A12-9D58314989AD}"/>
              </a:ext>
            </a:extLst>
          </p:cNvPr>
          <p:cNvSpPr txBox="1"/>
          <p:nvPr/>
        </p:nvSpPr>
        <p:spPr>
          <a:xfrm>
            <a:off x="5113413" y="4243477"/>
            <a:ext cx="6713613" cy="22493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>
                <a:solidFill>
                  <a:srgbClr val="FF0000"/>
                </a:solidFill>
              </a:rPr>
              <a:t>本節聚焦在使用</a:t>
            </a:r>
            <a:r>
              <a:rPr lang="en-US" altLang="zh-TW" sz="2400" dirty="0">
                <a:solidFill>
                  <a:srgbClr val="FF0000"/>
                </a:solidFill>
              </a:rPr>
              <a:t>Tokenizer</a:t>
            </a:r>
            <a:r>
              <a:rPr lang="zh-TW" altLang="en-US" sz="2400" dirty="0">
                <a:solidFill>
                  <a:srgbClr val="FF0000"/>
                </a:solidFill>
              </a:rPr>
              <a:t>建立</a:t>
            </a:r>
            <a:r>
              <a:rPr lang="en-US" altLang="zh-TW" sz="2400" dirty="0">
                <a:solidFill>
                  <a:srgbClr val="FF0000"/>
                </a:solidFill>
              </a:rPr>
              <a:t>Token Embeddings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TW" altLang="en-US" sz="2400" dirty="0"/>
              <a:t>標準的</a:t>
            </a:r>
            <a:r>
              <a:rPr lang="en-US" altLang="zh-TW" sz="2400" dirty="0"/>
              <a:t>Token Embeddings</a:t>
            </a:r>
            <a:r>
              <a:rPr lang="zh-TW" altLang="en-US" sz="2400" dirty="0"/>
              <a:t>格式</a:t>
            </a:r>
            <a:endParaRPr lang="en-US" altLang="zh-TW" sz="2400" dirty="0"/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[CLS]</a:t>
            </a:r>
            <a:r>
              <a:rPr lang="zh-TW" altLang="en-US" sz="2400" dirty="0"/>
              <a:t>句子</a:t>
            </a:r>
            <a:r>
              <a:rPr lang="en-US" altLang="zh-TW" sz="2400" dirty="0"/>
              <a:t>A[SEP]</a:t>
            </a:r>
            <a:r>
              <a:rPr lang="zh-TW" altLang="en-US" sz="2400" dirty="0"/>
              <a:t>句子</a:t>
            </a:r>
            <a:r>
              <a:rPr lang="en-US" altLang="zh-TW" sz="2400" dirty="0"/>
              <a:t>C[SEP]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TW" sz="2400" dirty="0"/>
              <a:t>[CLS]</a:t>
            </a:r>
            <a:r>
              <a:rPr lang="zh-TW" altLang="en-US" sz="2400" dirty="0"/>
              <a:t>句子</a:t>
            </a:r>
            <a:r>
              <a:rPr lang="en-US" altLang="zh-TW" sz="2400" dirty="0"/>
              <a:t>A[SEP]</a:t>
            </a:r>
          </a:p>
        </p:txBody>
      </p:sp>
      <p:sp>
        <p:nvSpPr>
          <p:cNvPr id="6" name="文字方塊 5">
            <a:extLst>
              <a:ext uri="{FF2B5EF4-FFF2-40B4-BE49-F238E27FC236}">
                <a16:creationId xmlns:a16="http://schemas.microsoft.com/office/drawing/2014/main" id="{2A654489-181A-4A8C-9D48-D9AB3B2B5C71}"/>
              </a:ext>
            </a:extLst>
          </p:cNvPr>
          <p:cNvSpPr txBox="1"/>
          <p:nvPr/>
        </p:nvSpPr>
        <p:spPr>
          <a:xfrm>
            <a:off x="419600" y="1805240"/>
            <a:ext cx="2773401" cy="14380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TW" dirty="0"/>
              <a:t>BERT</a:t>
            </a:r>
            <a:r>
              <a:rPr lang="zh-TW" altLang="en-US" dirty="0"/>
              <a:t>的特殊符號</a:t>
            </a:r>
            <a:endParaRPr lang="en-US" altLang="zh-TW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[CLS]</a:t>
            </a:r>
            <a:r>
              <a:rPr lang="zh-TW" altLang="en-US" sz="1600" dirty="0"/>
              <a:t> 起頭符號</a:t>
            </a:r>
            <a:endParaRPr lang="en-US" altLang="zh-TW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[SEP]</a:t>
            </a:r>
            <a:r>
              <a:rPr lang="zh-TW" altLang="en-US" sz="1600" dirty="0"/>
              <a:t> 分割符號</a:t>
            </a:r>
            <a:endParaRPr lang="en-US" altLang="zh-TW" sz="1600" dirty="0"/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TW" sz="1600" dirty="0"/>
              <a:t>[UNK]</a:t>
            </a:r>
            <a:r>
              <a:rPr lang="zh-TW" altLang="en-US" sz="1600" dirty="0"/>
              <a:t> 未知詞</a:t>
            </a:r>
          </a:p>
        </p:txBody>
      </p:sp>
    </p:spTree>
    <p:extLst>
      <p:ext uri="{BB962C8B-B14F-4D97-AF65-F5344CB8AC3E}">
        <p14:creationId xmlns:p14="http://schemas.microsoft.com/office/powerpoint/2010/main" val="22552733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2E9F97AC-B24A-49CC-A875-971E9283AF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TW" dirty="0"/>
              <a:t>Tokenizer</a:t>
            </a:r>
            <a:endParaRPr lang="zh-TW" altLang="en-US" dirty="0"/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99BFDE0D-BD5D-4DD6-AE9A-86A15F64F76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972307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圖片 13">
            <a:extLst>
              <a:ext uri="{FF2B5EF4-FFF2-40B4-BE49-F238E27FC236}">
                <a16:creationId xmlns:a16="http://schemas.microsoft.com/office/drawing/2014/main" id="{7A8AF9C0-0D2A-4DB3-9FA5-C294EBD58C6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65321"/>
          <a:stretch/>
        </p:blipFill>
        <p:spPr>
          <a:xfrm>
            <a:off x="0" y="2779458"/>
            <a:ext cx="12192000" cy="22982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48B9AD5-C8D0-45E5-ACCA-1AA5180D17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標記化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7941F710-3B43-4D6E-AEA6-C62ECB8E406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453173"/>
            <a:ext cx="10515600" cy="4351338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TW" dirty="0" err="1"/>
              <a:t>tokenize.tokenize</a:t>
            </a:r>
            <a:r>
              <a:rPr lang="en-US" altLang="zh-TW" dirty="0"/>
              <a:t>()</a:t>
            </a:r>
          </a:p>
          <a:p>
            <a:pPr lvl="1">
              <a:lnSpc>
                <a:spcPct val="150000"/>
              </a:lnSpc>
            </a:pPr>
            <a:r>
              <a:rPr lang="zh-TW" altLang="en-US" dirty="0">
                <a:solidFill>
                  <a:srgbClr val="FF0000"/>
                </a:solidFill>
              </a:rPr>
              <a:t> 川普於</a:t>
            </a:r>
            <a:r>
              <a:rPr lang="en-US" altLang="zh-TW" dirty="0">
                <a:solidFill>
                  <a:srgbClr val="FF0000"/>
                </a:solidFill>
              </a:rPr>
              <a:t>2019</a:t>
            </a:r>
            <a:r>
              <a:rPr lang="zh-TW" altLang="en-US" dirty="0">
                <a:solidFill>
                  <a:srgbClr val="FF0000"/>
                </a:solidFill>
              </a:rPr>
              <a:t>年</a:t>
            </a:r>
            <a:r>
              <a:rPr lang="en-US" altLang="zh-TW" dirty="0">
                <a:solidFill>
                  <a:srgbClr val="FF0000"/>
                </a:solidFill>
              </a:rPr>
              <a:t>12</a:t>
            </a:r>
            <a:r>
              <a:rPr lang="zh-TW" altLang="en-US" dirty="0">
                <a:solidFill>
                  <a:srgbClr val="FF0000"/>
                </a:solidFill>
              </a:rPr>
              <a:t>月</a:t>
            </a:r>
            <a:r>
              <a:rPr lang="en-US" altLang="zh-TW" dirty="0">
                <a:solidFill>
                  <a:srgbClr val="FF0000"/>
                </a:solidFill>
              </a:rPr>
              <a:t>18</a:t>
            </a:r>
            <a:r>
              <a:rPr lang="zh-TW" altLang="en-US" dirty="0">
                <a:solidFill>
                  <a:srgbClr val="FF0000"/>
                </a:solidFill>
              </a:rPr>
              <a:t>日被眾議院以濫權和藐視國會的名義彈劾</a:t>
            </a:r>
            <a:endParaRPr lang="en-US" altLang="zh-TW" dirty="0">
              <a:solidFill>
                <a:srgbClr val="FF0000"/>
              </a:solidFill>
            </a:endParaRPr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 marL="457200" lvl="1" indent="0">
              <a:lnSpc>
                <a:spcPct val="150000"/>
              </a:lnSpc>
              <a:buNone/>
            </a:pPr>
            <a:endParaRPr lang="en-US" altLang="zh-TW" dirty="0"/>
          </a:p>
          <a:p>
            <a:pPr>
              <a:lnSpc>
                <a:spcPct val="150000"/>
              </a:lnSpc>
            </a:pPr>
            <a:r>
              <a:rPr lang="en-US" altLang="zh-TW" dirty="0" err="1"/>
              <a:t>tokenizer.convert_tokens_to_ids</a:t>
            </a:r>
            <a:r>
              <a:rPr lang="en-US" altLang="zh-TW" dirty="0"/>
              <a:t>()</a:t>
            </a:r>
            <a:endParaRPr lang="zh-TW" altLang="en-US" dirty="0"/>
          </a:p>
          <a:p>
            <a:pPr>
              <a:lnSpc>
                <a:spcPct val="150000"/>
              </a:lnSpc>
            </a:pP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  <a:p>
            <a:pPr lvl="1">
              <a:lnSpc>
                <a:spcPct val="150000"/>
              </a:lnSpc>
            </a:pPr>
            <a:endParaRPr lang="en-US" altLang="zh-TW" dirty="0"/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498806FA-963F-44D7-A05B-44E5B3A35D19}"/>
              </a:ext>
            </a:extLst>
          </p:cNvPr>
          <p:cNvSpPr txBox="1"/>
          <p:nvPr/>
        </p:nvSpPr>
        <p:spPr>
          <a:xfrm>
            <a:off x="7102134" y="6101428"/>
            <a:ext cx="31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轉換成對應的</a:t>
            </a:r>
            <a:r>
              <a:rPr lang="en-US" altLang="zh-TW" dirty="0" err="1"/>
              <a:t>wordpiece</a:t>
            </a:r>
            <a:r>
              <a:rPr lang="zh-TW" altLang="en-US" dirty="0"/>
              <a:t> </a:t>
            </a:r>
            <a:r>
              <a:rPr lang="en-US" altLang="zh-TW" dirty="0"/>
              <a:t>ids</a:t>
            </a:r>
            <a:endParaRPr lang="zh-TW" altLang="en-US" dirty="0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7BBDF599-FE0A-4AB7-8E0C-8BF4E0049D95}"/>
              </a:ext>
            </a:extLst>
          </p:cNvPr>
          <p:cNvSpPr txBox="1"/>
          <p:nvPr/>
        </p:nvSpPr>
        <p:spPr>
          <a:xfrm>
            <a:off x="7102135" y="3703474"/>
            <a:ext cx="31959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dirty="0"/>
              <a:t>轉換成 </a:t>
            </a:r>
            <a:r>
              <a:rPr lang="en-US" altLang="zh-TW" dirty="0" err="1"/>
              <a:t>wordpiece</a:t>
            </a:r>
            <a:r>
              <a:rPr lang="zh-TW" altLang="en-US" dirty="0"/>
              <a:t> 格式</a:t>
            </a:r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A65D1451-944D-438C-A21B-D1B25FAF244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6757"/>
          <a:stretch/>
        </p:blipFill>
        <p:spPr>
          <a:xfrm>
            <a:off x="0" y="4923614"/>
            <a:ext cx="12192000" cy="462706"/>
          </a:xfrm>
          <a:prstGeom prst="rect">
            <a:avLst/>
          </a:prstGeom>
        </p:spPr>
      </p:pic>
      <p:pic>
        <p:nvPicPr>
          <p:cNvPr id="16" name="圖片 15">
            <a:extLst>
              <a:ext uri="{FF2B5EF4-FFF2-40B4-BE49-F238E27FC236}">
                <a16:creationId xmlns:a16="http://schemas.microsoft.com/office/drawing/2014/main" id="{C3497F24-3FF2-4424-B239-46B19C177D3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30179"/>
          <a:stretch/>
        </p:blipFill>
        <p:spPr>
          <a:xfrm>
            <a:off x="0" y="3148335"/>
            <a:ext cx="12192000" cy="462706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22426174-43DB-451B-B452-25DF03699BA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6757"/>
          <a:stretch/>
        </p:blipFill>
        <p:spPr>
          <a:xfrm>
            <a:off x="0" y="5512521"/>
            <a:ext cx="12192000" cy="462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555588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圖片 11">
            <a:extLst>
              <a:ext uri="{FF2B5EF4-FFF2-40B4-BE49-F238E27FC236}">
                <a16:creationId xmlns:a16="http://schemas.microsoft.com/office/drawing/2014/main" id="{31092BBD-88E9-43C3-A7DB-1E9FA8E8021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3218"/>
          <a:stretch/>
        </p:blipFill>
        <p:spPr>
          <a:xfrm>
            <a:off x="0" y="5536173"/>
            <a:ext cx="12192000" cy="668205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C732DA1B-1FAC-4D01-98A6-13C2D70C282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快速建立</a:t>
            </a:r>
            <a:r>
              <a:rPr lang="en-US" altLang="zh-TW" dirty="0"/>
              <a:t>BERT</a:t>
            </a:r>
            <a:r>
              <a:rPr lang="zh-TW" altLang="en-US" dirty="0"/>
              <a:t> </a:t>
            </a:r>
            <a:r>
              <a:rPr lang="en-US" altLang="zh-TW" dirty="0"/>
              <a:t>INPUT</a:t>
            </a:r>
            <a:endParaRPr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DA67A84-9FBC-4818-B0AA-537D89E5B7E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 err="1"/>
              <a:t>tokenizer.build_inputs_with_special_tokens</a:t>
            </a:r>
            <a:r>
              <a:rPr lang="en-US" altLang="zh-TW" dirty="0"/>
              <a:t>()</a:t>
            </a:r>
          </a:p>
          <a:p>
            <a:endParaRPr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AF7675EC-F710-4C6A-8601-DB49A429287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4013"/>
          <a:stretch/>
        </p:blipFill>
        <p:spPr>
          <a:xfrm>
            <a:off x="1936719" y="2419471"/>
            <a:ext cx="9277350" cy="2685189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2AA71C7A-1309-4C33-9B33-739DBDDC5A80}"/>
              </a:ext>
            </a:extLst>
          </p:cNvPr>
          <p:cNvSpPr txBox="1"/>
          <p:nvPr/>
        </p:nvSpPr>
        <p:spPr>
          <a:xfrm>
            <a:off x="383866" y="2848396"/>
            <a:ext cx="1429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000" b="1" dirty="0"/>
              <a:t>AB</a:t>
            </a:r>
            <a:r>
              <a:rPr lang="zh-TW" altLang="en-US" sz="2000" b="1" dirty="0"/>
              <a:t>句用法</a:t>
            </a:r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93B05998-ECCD-4DC5-84FC-4AAFCEFDEDE0}"/>
              </a:ext>
            </a:extLst>
          </p:cNvPr>
          <p:cNvSpPr txBox="1"/>
          <p:nvPr/>
        </p:nvSpPr>
        <p:spPr>
          <a:xfrm>
            <a:off x="445640" y="4342300"/>
            <a:ext cx="14293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 dirty="0">
                <a:solidFill>
                  <a:srgbClr val="FF0000"/>
                </a:solidFill>
              </a:rPr>
              <a:t>單句用法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BCCED446-EC25-49B2-9092-87EFC0D53E74}"/>
              </a:ext>
            </a:extLst>
          </p:cNvPr>
          <p:cNvSpPr/>
          <p:nvPr/>
        </p:nvSpPr>
        <p:spPr>
          <a:xfrm>
            <a:off x="-12844" y="5786208"/>
            <a:ext cx="536627" cy="206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3A3A91F0-2ECE-4409-B6F5-150701E258AC}"/>
              </a:ext>
            </a:extLst>
          </p:cNvPr>
          <p:cNvSpPr/>
          <p:nvPr/>
        </p:nvSpPr>
        <p:spPr>
          <a:xfrm>
            <a:off x="2758468" y="5965168"/>
            <a:ext cx="419738" cy="20622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3" name="圖片 12">
            <a:extLst>
              <a:ext uri="{FF2B5EF4-FFF2-40B4-BE49-F238E27FC236}">
                <a16:creationId xmlns:a16="http://schemas.microsoft.com/office/drawing/2014/main" id="{4084E8F7-26C7-4FC9-B5D5-9CD8D86399D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2105"/>
          <a:stretch/>
        </p:blipFill>
        <p:spPr>
          <a:xfrm>
            <a:off x="0" y="5168400"/>
            <a:ext cx="12192000" cy="2427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8391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1621</TotalTime>
  <Words>1253</Words>
  <Application>Microsoft Office PowerPoint</Application>
  <PresentationFormat>寬螢幕</PresentationFormat>
  <Paragraphs>203</Paragraphs>
  <Slides>29</Slides>
  <Notes>3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4" baseType="lpstr">
      <vt:lpstr>新細明體</vt:lpstr>
      <vt:lpstr>Arial</vt:lpstr>
      <vt:lpstr>Calibri</vt:lpstr>
      <vt:lpstr>Calibri Light</vt:lpstr>
      <vt:lpstr>Office 佈景主題</vt:lpstr>
      <vt:lpstr>Transformers Tutorial</vt:lpstr>
      <vt:lpstr>參考資源</vt:lpstr>
      <vt:lpstr>預期進度</vt:lpstr>
      <vt:lpstr>Chapter 1</vt:lpstr>
      <vt:lpstr>NLP模型建構流程</vt:lpstr>
      <vt:lpstr>Bert input</vt:lpstr>
      <vt:lpstr>Tokenizer</vt:lpstr>
      <vt:lpstr>標記化</vt:lpstr>
      <vt:lpstr>快速建立BERT INPUT</vt:lpstr>
      <vt:lpstr>反向查詢</vt:lpstr>
      <vt:lpstr>小結</vt:lpstr>
      <vt:lpstr>Chapter 2</vt:lpstr>
      <vt:lpstr>Bert input</vt:lpstr>
      <vt:lpstr>Segment Embeddings、Position Embeddings</vt:lpstr>
      <vt:lpstr>[CLS]你今天好嗎[SEP]、[CLS]還不錯[SEP]</vt:lpstr>
      <vt:lpstr>[CLS]你今天好嗎[SEP]還不錯[SEP]</vt:lpstr>
      <vt:lpstr>模型加載、輸入</vt:lpstr>
      <vt:lpstr>加載、輸入模型</vt:lpstr>
      <vt:lpstr>完整的輸入接口</vt:lpstr>
      <vt:lpstr>補充-修正jupyter import</vt:lpstr>
      <vt:lpstr>Chapter 3</vt:lpstr>
      <vt:lpstr>特徵轉換、類別反查</vt:lpstr>
      <vt:lpstr>PyTorch-Dataset &amp; DataLoader</vt:lpstr>
      <vt:lpstr>迭代Dataloader</vt:lpstr>
      <vt:lpstr>Chapter 4</vt:lpstr>
      <vt:lpstr>訓練流程建構</vt:lpstr>
      <vt:lpstr>訓練架構流水線總覽</vt:lpstr>
      <vt:lpstr>作業</vt:lpstr>
      <vt:lpstr>參與在kaggle上的競賽項目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Philip</dc:creator>
  <cp:lastModifiedBy>Philip</cp:lastModifiedBy>
  <cp:revision>58</cp:revision>
  <dcterms:created xsi:type="dcterms:W3CDTF">2020-02-23T12:46:35Z</dcterms:created>
  <dcterms:modified xsi:type="dcterms:W3CDTF">2020-03-17T01:27:42Z</dcterms:modified>
</cp:coreProperties>
</file>